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3" r:id="rId3"/>
    <p:sldId id="280" r:id="rId4"/>
    <p:sldId id="279" r:id="rId5"/>
    <p:sldId id="278" r:id="rId6"/>
    <p:sldId id="273" r:id="rId7"/>
    <p:sldId id="276" r:id="rId8"/>
    <p:sldId id="283" r:id="rId9"/>
    <p:sldId id="284" r:id="rId10"/>
    <p:sldId id="282" r:id="rId11"/>
    <p:sldId id="286" r:id="rId12"/>
    <p:sldId id="285"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1462" autoAdjust="0"/>
  </p:normalViewPr>
  <p:slideViewPr>
    <p:cSldViewPr snapToGrid="0">
      <p:cViewPr varScale="1">
        <p:scale>
          <a:sx n="82" d="100"/>
          <a:sy n="82" d="100"/>
        </p:scale>
        <p:origin x="1734" y="78"/>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EE7CC8-B626-4B4B-B4B8-5832C8BC3C73}" type="datetimeFigureOut">
              <a:rPr lang="en-US" smtClean="0"/>
              <a:t>5/2/2022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8CDB94-23C7-4EC7-80BC-4865DD62CBC8}" type="slidenum">
              <a:rPr lang="en-US" smtClean="0"/>
              <a:t>‹#›</a:t>
            </a:fld>
            <a:endParaRPr lang="en-US"/>
          </a:p>
        </p:txBody>
      </p:sp>
    </p:spTree>
    <p:extLst>
      <p:ext uri="{BB962C8B-B14F-4D97-AF65-F5344CB8AC3E}">
        <p14:creationId xmlns:p14="http://schemas.microsoft.com/office/powerpoint/2010/main" val="670416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home-water-works.org/" TargetMode="External"/><Relationship Id="rId13" Type="http://schemas.openxmlformats.org/officeDocument/2006/relationships/hyperlink" Target="https://naturalresources.utah.gov/" TargetMode="External"/><Relationship Id="rId3" Type="http://schemas.openxmlformats.org/officeDocument/2006/relationships/hyperlink" Target="https://tooelecity.org/wp-content/uploads/2019/04/Water-Conservation-Schedule-Updated-2019.pdf" TargetMode="External"/><Relationship Id="rId7" Type="http://schemas.openxmlformats.org/officeDocument/2006/relationships/hyperlink" Target="https://conservewater.utah.gov/guide.html" TargetMode="External"/><Relationship Id="rId12" Type="http://schemas.openxmlformats.org/officeDocument/2006/relationships/hyperlink" Target="https://water.utah.gov/"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nservationgardenpark.org/events/" TargetMode="External"/><Relationship Id="rId11" Type="http://schemas.openxmlformats.org/officeDocument/2006/relationships/hyperlink" Target="https://extension.usu.edu/cwel/" TargetMode="External"/><Relationship Id="rId5" Type="http://schemas.openxmlformats.org/officeDocument/2006/relationships/hyperlink" Target="https://conservewater.utah.gov/" TargetMode="External"/><Relationship Id="rId10" Type="http://schemas.openxmlformats.org/officeDocument/2006/relationships/hyperlink" Target="https://www.slowtheflow.org/" TargetMode="External"/><Relationship Id="rId4" Type="http://schemas.openxmlformats.org/officeDocument/2006/relationships/hyperlink" Target="https://tooelecity.org/wp-content/uploads/2022/05/2021-Water-Conservation-Plan.pdf" TargetMode="External"/><Relationship Id="rId9" Type="http://schemas.openxmlformats.org/officeDocument/2006/relationships/hyperlink" Target="https://localscapes.com/classes" TargetMode="External"/><Relationship Id="rId14" Type="http://schemas.openxmlformats.org/officeDocument/2006/relationships/hyperlink" Target="https://utahwatersavers.co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a:solidFill>
                  <a:schemeClr val="tx1"/>
                </a:solidFill>
                <a:latin typeface="+mn-lt"/>
                <a:ea typeface="+mn-ea"/>
                <a:cs typeface="+mn-cs"/>
              </a:rPr>
              <a:t>Assigned To: Mayor Debbie Winn </a:t>
            </a:r>
            <a:br>
              <a:rPr lang="en-US" sz="1200" b="0" u="none" kern="1200" dirty="0">
                <a:solidFill>
                  <a:schemeClr val="tx1"/>
                </a:solidFill>
                <a:latin typeface="+mn-lt"/>
                <a:ea typeface="+mn-ea"/>
                <a:cs typeface="+mn-cs"/>
              </a:rPr>
            </a:br>
            <a:endParaRPr lang="en-US" dirty="0"/>
          </a:p>
          <a:p>
            <a:r>
              <a:rPr lang="en-US" dirty="0"/>
              <a:t>INTRODUCTION</a:t>
            </a:r>
          </a:p>
          <a:p>
            <a:r>
              <a:rPr lang="en-US" dirty="0"/>
              <a:t>Monday with the Mayor</a:t>
            </a:r>
            <a:br>
              <a:rPr lang="en-US" dirty="0"/>
            </a:br>
            <a:r>
              <a:rPr lang="en-US" dirty="0"/>
              <a:t>Water Conservation Presentation</a:t>
            </a:r>
            <a:br>
              <a:rPr lang="en-US" dirty="0"/>
            </a:br>
            <a:r>
              <a:rPr lang="en-US" dirty="0"/>
              <a:t>May 2, 2022</a:t>
            </a:r>
          </a:p>
          <a:p>
            <a:r>
              <a:rPr lang="en-US" dirty="0"/>
              <a:t>7:00 PM</a:t>
            </a:r>
          </a:p>
        </p:txBody>
      </p:sp>
      <p:sp>
        <p:nvSpPr>
          <p:cNvPr id="4" name="Slide Number Placeholder 3"/>
          <p:cNvSpPr>
            <a:spLocks noGrp="1"/>
          </p:cNvSpPr>
          <p:nvPr>
            <p:ph type="sldNum" sz="quarter" idx="5"/>
          </p:nvPr>
        </p:nvSpPr>
        <p:spPr/>
        <p:txBody>
          <a:bodyPr/>
          <a:lstStyle/>
          <a:p>
            <a:fld id="{1D8CDB94-23C7-4EC7-80BC-4865DD62CBC8}" type="slidenum">
              <a:rPr lang="en-US" smtClean="0"/>
              <a:t>1</a:t>
            </a:fld>
            <a:endParaRPr lang="en-US"/>
          </a:p>
        </p:txBody>
      </p:sp>
    </p:spTree>
    <p:extLst>
      <p:ext uri="{BB962C8B-B14F-4D97-AF65-F5344CB8AC3E}">
        <p14:creationId xmlns:p14="http://schemas.microsoft.com/office/powerpoint/2010/main" val="248184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Assigned to: Councilman Tony Graf</a:t>
            </a:r>
            <a:endParaRPr lang="en-US" sz="1200" b="1"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following resources can be found on the Tooele City Website Homepage:  https://tooelecity.org/city-departments/finance/utilities/water-schedule/</a:t>
            </a:r>
          </a:p>
          <a:p>
            <a:pPr fontAlgn="base"/>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&gt;  </a:t>
            </a:r>
            <a:r>
              <a:rPr lang="en-US" sz="1200" b="1" i="0" u="sng" kern="1200" dirty="0">
                <a:solidFill>
                  <a:schemeClr val="tx1"/>
                </a:solidFill>
                <a:effectLst/>
                <a:latin typeface="+mn-lt"/>
                <a:ea typeface="+mn-ea"/>
                <a:cs typeface="+mn-cs"/>
                <a:hlinkClick r:id="rId3" tooltip="Outdoor Water Conservation Schedule"/>
              </a:rPr>
              <a:t>Tooele City’s Outdoor Water Conservation Schedule</a:t>
            </a:r>
            <a:r>
              <a:rPr lang="en-US" sz="1200" b="1" i="0" u="sng" kern="120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 As previously stated, Councilman Brady shared details of Tooele City Water Conservation Schedule. </a:t>
            </a: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4"/>
              </a:rPr>
              <a:t>Tooele City’s Water Conservation Plan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This 30 Page document outlines:  Water System Profile; Current Challenges and Opportunities; Current Conservation Practices; Goals; Cost Analysis; Implementation Procedure; Monitoring and Evaluation; Plan Updates and Adoption</a:t>
            </a: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5"/>
              </a:rPr>
              <a:t>Conservewater.utah.gov:</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Utah Division of Water Resources water conservation site.</a:t>
            </a: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6"/>
              </a:rPr>
              <a:t>Conservation Garden Park</a:t>
            </a:r>
            <a:r>
              <a:rPr lang="en-US" sz="1200" b="0" i="0" kern="1200" dirty="0">
                <a:solidFill>
                  <a:schemeClr val="tx1"/>
                </a:solidFill>
                <a:effectLst/>
                <a:latin typeface="+mn-lt"/>
                <a:ea typeface="+mn-ea"/>
                <a:cs typeface="+mn-cs"/>
              </a:rPr>
              <a:t>: Free Events and Classes about </a:t>
            </a:r>
            <a:r>
              <a:rPr lang="en-US" sz="1200" b="0" i="0" kern="1200" dirty="0" err="1">
                <a:solidFill>
                  <a:schemeClr val="tx1"/>
                </a:solidFill>
                <a:effectLst/>
                <a:latin typeface="+mn-lt"/>
                <a:ea typeface="+mn-ea"/>
                <a:cs typeface="+mn-cs"/>
              </a:rPr>
              <a:t>Localscapes</a:t>
            </a:r>
            <a:r>
              <a:rPr lang="en-US" sz="1200" b="0" i="0" kern="1200" dirty="0">
                <a:solidFill>
                  <a:schemeClr val="tx1"/>
                </a:solidFill>
                <a:effectLst/>
                <a:latin typeface="+mn-lt"/>
                <a:ea typeface="+mn-ea"/>
                <a:cs typeface="+mn-cs"/>
              </a:rPr>
              <a:t> and Utah friendly plants and flowers.</a:t>
            </a: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7"/>
              </a:rPr>
              <a:t>Division of Water Resources Weekly Lawn Watering Guide</a:t>
            </a:r>
            <a:r>
              <a:rPr lang="en-US" sz="1200" b="0" i="0" kern="1200" dirty="0">
                <a:solidFill>
                  <a:schemeClr val="tx1"/>
                </a:solidFill>
                <a:effectLst/>
                <a:latin typeface="+mn-lt"/>
                <a:ea typeface="+mn-ea"/>
                <a:cs typeface="+mn-cs"/>
              </a:rPr>
              <a:t>:  Updated weekly!</a:t>
            </a: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8"/>
              </a:rPr>
              <a:t>Home Water Works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Water Usage Calculator, Water Conservation and Efficiency</a:t>
            </a:r>
          </a:p>
          <a:p>
            <a:pPr fontAlgn="base"/>
            <a:r>
              <a:rPr lang="en-US" sz="1200" b="1" i="0" kern="1200" dirty="0">
                <a:solidFill>
                  <a:schemeClr val="tx1"/>
                </a:solidFill>
                <a:effectLst/>
                <a:latin typeface="+mn-lt"/>
                <a:ea typeface="+mn-ea"/>
                <a:cs typeface="+mn-cs"/>
              </a:rPr>
              <a:t>&gt;  </a:t>
            </a:r>
            <a:r>
              <a:rPr lang="en-US" sz="1200" b="1" i="0" u="none" strike="noStrike" kern="1200" dirty="0" err="1">
                <a:solidFill>
                  <a:schemeClr val="tx1"/>
                </a:solidFill>
                <a:effectLst/>
                <a:latin typeface="+mn-lt"/>
                <a:ea typeface="+mn-ea"/>
                <a:cs typeface="+mn-cs"/>
                <a:hlinkClick r:id="rId9"/>
              </a:rPr>
              <a:t>Localscapes</a:t>
            </a:r>
            <a:r>
              <a:rPr lang="en-US" sz="1200" b="0" i="0" kern="1200" dirty="0">
                <a:solidFill>
                  <a:schemeClr val="tx1"/>
                </a:solidFill>
                <a:effectLst/>
                <a:latin typeface="+mn-lt"/>
                <a:ea typeface="+mn-ea"/>
                <a:cs typeface="+mn-cs"/>
              </a:rPr>
              <a:t>: Online Classes about </a:t>
            </a:r>
            <a:r>
              <a:rPr lang="en-US" sz="1200" b="0" i="0" kern="1200" dirty="0" err="1">
                <a:solidFill>
                  <a:schemeClr val="tx1"/>
                </a:solidFill>
                <a:effectLst/>
                <a:latin typeface="+mn-lt"/>
                <a:ea typeface="+mn-ea"/>
                <a:cs typeface="+mn-cs"/>
              </a:rPr>
              <a:t>Localscapes</a:t>
            </a:r>
            <a:r>
              <a:rPr lang="en-US" sz="1200" b="0" i="0" kern="1200" dirty="0">
                <a:solidFill>
                  <a:schemeClr val="tx1"/>
                </a:solidFill>
                <a:effectLst/>
                <a:latin typeface="+mn-lt"/>
                <a:ea typeface="+mn-ea"/>
                <a:cs typeface="+mn-cs"/>
              </a:rPr>
              <a:t>.</a:t>
            </a: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10"/>
              </a:rPr>
              <a:t>Slow the Flow – Save H2O</a:t>
            </a:r>
            <a:r>
              <a:rPr lang="en-US" sz="1200" b="0" i="0" kern="1200" dirty="0">
                <a:solidFill>
                  <a:schemeClr val="tx1"/>
                </a:solidFill>
                <a:effectLst/>
                <a:latin typeface="+mn-lt"/>
                <a:ea typeface="+mn-ea"/>
                <a:cs typeface="+mn-cs"/>
              </a:rPr>
              <a:t>: Great Conservation Tips for both Indoor and Outdoor Water Use!</a:t>
            </a:r>
          </a:p>
          <a:p>
            <a:pPr fontAlgn="base"/>
            <a:r>
              <a:rPr lang="en-US" sz="1200" b="1" i="0" kern="1200" dirty="0">
                <a:solidFill>
                  <a:schemeClr val="tx1"/>
                </a:solidFill>
                <a:effectLst/>
                <a:latin typeface="+mn-lt"/>
                <a:ea typeface="+mn-ea"/>
                <a:cs typeface="+mn-cs"/>
              </a:rPr>
              <a:t>&gt;  </a:t>
            </a:r>
            <a:r>
              <a:rPr lang="en-US" sz="1200" b="1" i="0" u="none" strike="noStrike" kern="1200" dirty="0" err="1">
                <a:solidFill>
                  <a:schemeClr val="tx1"/>
                </a:solidFill>
                <a:effectLst/>
                <a:latin typeface="+mn-lt"/>
                <a:ea typeface="+mn-ea"/>
                <a:cs typeface="+mn-cs"/>
                <a:hlinkClick r:id="rId11"/>
              </a:rPr>
              <a:t>USU</a:t>
            </a:r>
            <a:r>
              <a:rPr lang="en-US" sz="1200" b="1" i="0" u="none" strike="noStrike" kern="1200" dirty="0">
                <a:solidFill>
                  <a:schemeClr val="tx1"/>
                </a:solidFill>
                <a:effectLst/>
                <a:latin typeface="+mn-lt"/>
                <a:ea typeface="+mn-ea"/>
                <a:cs typeface="+mn-cs"/>
                <a:hlinkClick r:id="rId11"/>
              </a:rPr>
              <a:t> Extension: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Center for Water-Efficient Landscaping.  Provides research and outreach to help improve the efficient use of water for landscape irrigation.</a:t>
            </a: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12"/>
              </a:rPr>
              <a:t>Utah Division of Water Resources</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Utah Division of Water Resources is one of the seven divisions housed within the </a:t>
            </a:r>
            <a:r>
              <a:rPr lang="en-US" sz="1200" b="0" i="0" u="none" strike="noStrike" kern="1200" dirty="0">
                <a:solidFill>
                  <a:schemeClr val="tx1"/>
                </a:solidFill>
                <a:effectLst/>
                <a:latin typeface="+mn-lt"/>
                <a:ea typeface="+mn-ea"/>
                <a:cs typeface="+mn-cs"/>
                <a:hlinkClick r:id="rId13"/>
              </a:rPr>
              <a:t>Department of Natural Resources</a:t>
            </a:r>
            <a:r>
              <a:rPr lang="en-US" sz="1200" b="0" i="0" kern="1200" dirty="0">
                <a:solidFill>
                  <a:schemeClr val="tx1"/>
                </a:solidFill>
                <a:effectLst/>
                <a:latin typeface="+mn-lt"/>
                <a:ea typeface="+mn-ea"/>
                <a:cs typeface="+mn-cs"/>
              </a:rPr>
              <a:t>. Tasked with Planning, Conserving, Developing and Protecting Utah’s water resources, the Division earnestly strives to be Utah’s water steward.</a:t>
            </a:r>
          </a:p>
          <a:p>
            <a:pPr fontAlgn="base"/>
            <a:r>
              <a:rPr lang="en-US" sz="1200" b="1" i="0" kern="1200" dirty="0">
                <a:solidFill>
                  <a:schemeClr val="tx1"/>
                </a:solidFill>
                <a:effectLst/>
                <a:latin typeface="+mn-lt"/>
                <a:ea typeface="+mn-ea"/>
                <a:cs typeface="+mn-cs"/>
              </a:rPr>
              <a:t>&gt;  </a:t>
            </a:r>
            <a:r>
              <a:rPr lang="en-US" sz="1200" b="1" i="0" u="none" strike="noStrike" kern="1200" dirty="0">
                <a:solidFill>
                  <a:schemeClr val="tx1"/>
                </a:solidFill>
                <a:effectLst/>
                <a:latin typeface="+mn-lt"/>
                <a:ea typeface="+mn-ea"/>
                <a:cs typeface="+mn-cs"/>
                <a:hlinkClick r:id="rId14"/>
              </a:rPr>
              <a:t>Utah Water Savers</a:t>
            </a:r>
            <a:r>
              <a:rPr lang="en-US" sz="1200" b="0" i="0" kern="1200" dirty="0">
                <a:solidFill>
                  <a:schemeClr val="tx1"/>
                </a:solidFill>
                <a:effectLst/>
                <a:latin typeface="+mn-lt"/>
                <a:ea typeface="+mn-ea"/>
                <a:cs typeface="+mn-cs"/>
              </a:rPr>
              <a:t>: Information regarding Program and Rebates as mentioned in previous slide</a:t>
            </a:r>
          </a:p>
        </p:txBody>
      </p:sp>
      <p:sp>
        <p:nvSpPr>
          <p:cNvPr id="4" name="Slide Number Placeholder 3"/>
          <p:cNvSpPr>
            <a:spLocks noGrp="1"/>
          </p:cNvSpPr>
          <p:nvPr>
            <p:ph type="sldNum" sz="quarter" idx="5"/>
          </p:nvPr>
        </p:nvSpPr>
        <p:spPr/>
        <p:txBody>
          <a:bodyPr/>
          <a:lstStyle/>
          <a:p>
            <a:fld id="{1D8CDB94-23C7-4EC7-80BC-4865DD62CBC8}" type="slidenum">
              <a:rPr lang="en-US" smtClean="0"/>
              <a:t>10</a:t>
            </a:fld>
            <a:endParaRPr lang="en-US"/>
          </a:p>
        </p:txBody>
      </p:sp>
    </p:spTree>
    <p:extLst>
      <p:ext uri="{BB962C8B-B14F-4D97-AF65-F5344CB8AC3E}">
        <p14:creationId xmlns:p14="http://schemas.microsoft.com/office/powerpoint/2010/main" val="69189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 and Discussions</a:t>
            </a:r>
          </a:p>
        </p:txBody>
      </p:sp>
      <p:sp>
        <p:nvSpPr>
          <p:cNvPr id="4" name="Slide Number Placeholder 3"/>
          <p:cNvSpPr>
            <a:spLocks noGrp="1"/>
          </p:cNvSpPr>
          <p:nvPr>
            <p:ph type="sldNum" sz="quarter" idx="5"/>
          </p:nvPr>
        </p:nvSpPr>
        <p:spPr/>
        <p:txBody>
          <a:bodyPr/>
          <a:lstStyle/>
          <a:p>
            <a:fld id="{1D8CDB94-23C7-4EC7-80BC-4865DD62CBC8}" type="slidenum">
              <a:rPr lang="en-US" smtClean="0"/>
              <a:t>11</a:t>
            </a:fld>
            <a:endParaRPr lang="en-US"/>
          </a:p>
        </p:txBody>
      </p:sp>
    </p:spTree>
    <p:extLst>
      <p:ext uri="{BB962C8B-B14F-4D97-AF65-F5344CB8AC3E}">
        <p14:creationId xmlns:p14="http://schemas.microsoft.com/office/powerpoint/2010/main" val="234198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 and Discussions</a:t>
            </a:r>
          </a:p>
        </p:txBody>
      </p:sp>
      <p:sp>
        <p:nvSpPr>
          <p:cNvPr id="4" name="Slide Number Placeholder 3"/>
          <p:cNvSpPr>
            <a:spLocks noGrp="1"/>
          </p:cNvSpPr>
          <p:nvPr>
            <p:ph type="sldNum" sz="quarter" idx="5"/>
          </p:nvPr>
        </p:nvSpPr>
        <p:spPr/>
        <p:txBody>
          <a:bodyPr/>
          <a:lstStyle/>
          <a:p>
            <a:fld id="{1D8CDB94-23C7-4EC7-80BC-4865DD62CBC8}" type="slidenum">
              <a:rPr lang="en-US" smtClean="0"/>
              <a:t>12</a:t>
            </a:fld>
            <a:endParaRPr lang="en-US"/>
          </a:p>
        </p:txBody>
      </p:sp>
    </p:spTree>
    <p:extLst>
      <p:ext uri="{BB962C8B-B14F-4D97-AF65-F5344CB8AC3E}">
        <p14:creationId xmlns:p14="http://schemas.microsoft.com/office/powerpoint/2010/main" val="361569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u="none" kern="1200" dirty="0">
                <a:solidFill>
                  <a:schemeClr val="tx1"/>
                </a:solidFill>
                <a:latin typeface="+mn-lt"/>
                <a:ea typeface="+mn-ea"/>
                <a:cs typeface="+mn-cs"/>
              </a:rPr>
              <a:t>Assigned To: Mayor Debbie Winn </a:t>
            </a:r>
            <a:br>
              <a:rPr lang="en-US" sz="1200" b="0" u="none" kern="1200" dirty="0">
                <a:solidFill>
                  <a:schemeClr val="tx1"/>
                </a:solidFill>
                <a:latin typeface="+mn-lt"/>
                <a:ea typeface="+mn-ea"/>
                <a:cs typeface="+mn-cs"/>
              </a:rPr>
            </a:br>
            <a:r>
              <a:rPr lang="en-US" sz="1200" b="0" i="1" u="none" kern="1200" dirty="0">
                <a:solidFill>
                  <a:schemeClr val="tx1"/>
                </a:solidFill>
                <a:latin typeface="+mn-lt"/>
                <a:ea typeface="+mn-ea"/>
                <a:cs typeface="+mn-cs"/>
              </a:rPr>
              <a:t>(note to PowerPoint operator: double click each term for icon transition) </a:t>
            </a:r>
            <a:br>
              <a:rPr lang="en-US" sz="1200" b="0" u="none" kern="1200" dirty="0">
                <a:solidFill>
                  <a:schemeClr val="tx1"/>
                </a:solidFill>
                <a:latin typeface="+mn-lt"/>
                <a:ea typeface="+mn-ea"/>
                <a:cs typeface="+mn-cs"/>
              </a:rPr>
            </a:br>
            <a:endParaRPr lang="en-US" sz="1200" b="0" u="none" kern="1200" dirty="0">
              <a:solidFill>
                <a:schemeClr val="tx1"/>
              </a:solidFill>
              <a:latin typeface="+mn-lt"/>
              <a:ea typeface="+mn-ea"/>
              <a:cs typeface="+mn-cs"/>
            </a:endParaRPr>
          </a:p>
          <a:p>
            <a:pPr marL="0" indent="0">
              <a:buFont typeface="Arial" panose="020B0604020202020204" pitchFamily="34" charset="0"/>
              <a:buNone/>
            </a:pPr>
            <a:r>
              <a:rPr lang="en-US" sz="1200" b="0" u="none" kern="1200" dirty="0">
                <a:solidFill>
                  <a:schemeClr val="tx1"/>
                </a:solidFill>
                <a:latin typeface="+mn-lt"/>
                <a:ea typeface="+mn-ea"/>
                <a:cs typeface="+mn-cs"/>
              </a:rPr>
              <a:t>The following is a list of common terms used in water conservation: </a:t>
            </a:r>
          </a:p>
          <a:p>
            <a:pPr marL="0" indent="0">
              <a:buFont typeface="Arial" panose="020B0604020202020204" pitchFamily="34" charset="0"/>
              <a:buNone/>
            </a:pPr>
            <a:endParaRPr lang="en-US" sz="1200" b="0" u="none" kern="1200" dirty="0">
              <a:solidFill>
                <a:schemeClr val="tx1"/>
              </a:solidFill>
              <a:latin typeface="+mn-lt"/>
              <a:ea typeface="+mn-ea"/>
              <a:cs typeface="+mn-cs"/>
            </a:endParaRPr>
          </a:p>
          <a:p>
            <a:pPr marL="0" indent="0">
              <a:buFont typeface="Arial" panose="020B0604020202020204" pitchFamily="34" charset="0"/>
              <a:buNone/>
            </a:pPr>
            <a:r>
              <a:rPr lang="en-US" sz="1200" b="1" u="sng" kern="1200" dirty="0">
                <a:solidFill>
                  <a:schemeClr val="tx1"/>
                </a:solidFill>
                <a:latin typeface="+mn-lt"/>
                <a:ea typeface="+mn-ea"/>
                <a:cs typeface="+mn-cs"/>
              </a:rPr>
              <a:t>AQUIFER</a:t>
            </a:r>
            <a:r>
              <a:rPr lang="en-US" sz="1200" kern="1200" dirty="0">
                <a:solidFill>
                  <a:schemeClr val="tx1"/>
                </a:solidFill>
                <a:latin typeface="+mn-lt"/>
                <a:ea typeface="+mn-ea"/>
                <a:cs typeface="+mn-cs"/>
              </a:rPr>
              <a:t>: </a:t>
            </a:r>
            <a:r>
              <a:rPr lang="en-US" sz="1200" kern="1200" dirty="0">
                <a:solidFill>
                  <a:srgbClr val="000000"/>
                </a:solidFill>
                <a:latin typeface="+mn-lt"/>
                <a:ea typeface="+mn-ea"/>
                <a:cs typeface="+mn-cs"/>
              </a:rPr>
              <a:t>An underground basin where water is stored after percolating down through many layers of rock and gravel. These basins are dark, and bacteria cannot live in them. The water in aquifers is clean and safe for drinking without adding any chemicals. </a:t>
            </a:r>
          </a:p>
          <a:p>
            <a:pPr marL="0" indent="0">
              <a:buFont typeface="Arial" panose="020B0604020202020204" pitchFamily="34" charset="0"/>
              <a:buNone/>
            </a:pPr>
            <a:r>
              <a:rPr lang="en-US" sz="1200" b="1" u="sng" kern="1200" dirty="0">
                <a:solidFill>
                  <a:srgbClr val="000000"/>
                </a:solidFill>
                <a:latin typeface="+mn-lt"/>
                <a:ea typeface="+mn-ea"/>
                <a:cs typeface="+mn-cs"/>
              </a:rPr>
              <a:t>STORM DRAIN SYSTEM</a:t>
            </a:r>
            <a:r>
              <a:rPr lang="en-US" sz="1200" kern="1200" dirty="0">
                <a:solidFill>
                  <a:srgbClr val="000000"/>
                </a:solidFill>
                <a:latin typeface="+mn-lt"/>
                <a:ea typeface="+mn-ea"/>
                <a:cs typeface="+mn-cs"/>
              </a:rPr>
              <a:t>: Network of structures, channels and underground pipes that carry stormwater (rain water) to ponds, lakes, streams and rivers. </a:t>
            </a:r>
            <a:r>
              <a:rPr lang="en-US" sz="1200" u="sng" kern="1200" dirty="0">
                <a:solidFill>
                  <a:srgbClr val="000000"/>
                </a:solidFill>
                <a:latin typeface="+mn-lt"/>
                <a:ea typeface="+mn-ea"/>
                <a:cs typeface="+mn-cs"/>
              </a:rPr>
              <a:t>BOX CULVERTS </a:t>
            </a:r>
            <a:r>
              <a:rPr lang="en-US" sz="1200" kern="1200" dirty="0">
                <a:solidFill>
                  <a:srgbClr val="000000"/>
                </a:solidFill>
                <a:latin typeface="+mn-lt"/>
                <a:ea typeface="+mn-ea"/>
                <a:cs typeface="+mn-cs"/>
              </a:rPr>
              <a:t>are</a:t>
            </a:r>
            <a:r>
              <a:rPr lang="en-US" sz="1200" dirty="0"/>
              <a:t> a closed conduit of rectangular cross section used to pass floodwaters under a highway or railroad.</a:t>
            </a:r>
            <a:endParaRPr lang="en-US" sz="1200" kern="1200" dirty="0">
              <a:solidFill>
                <a:schemeClr val="tx1"/>
              </a:solidFill>
              <a:latin typeface="+mn-lt"/>
              <a:ea typeface="+mn-ea"/>
              <a:cs typeface="+mn-cs"/>
            </a:endParaRPr>
          </a:p>
          <a:p>
            <a:pPr marL="0" indent="0">
              <a:buFont typeface="Arial" panose="020B0604020202020204" pitchFamily="34" charset="0"/>
              <a:buNone/>
            </a:pPr>
            <a:r>
              <a:rPr lang="en-US" sz="1200" b="1" u="sng" kern="1200" dirty="0">
                <a:solidFill>
                  <a:schemeClr val="tx1"/>
                </a:solidFill>
                <a:latin typeface="+mn-lt"/>
                <a:ea typeface="+mn-ea"/>
                <a:cs typeface="+mn-cs"/>
              </a:rPr>
              <a:t>CULINARY WATER/POTABLE WATER</a:t>
            </a:r>
            <a:r>
              <a:rPr lang="en-US" sz="1200" kern="1200" dirty="0">
                <a:solidFill>
                  <a:schemeClr val="tx1"/>
                </a:solidFill>
                <a:latin typeface="+mn-lt"/>
                <a:ea typeface="+mn-ea"/>
                <a:cs typeface="+mn-cs"/>
              </a:rPr>
              <a:t>: Water that meets drinking water standards for human consumption.</a:t>
            </a:r>
          </a:p>
          <a:p>
            <a:pPr marL="0" indent="0">
              <a:buFont typeface="Arial" panose="020B0604020202020204" pitchFamily="34" charset="0"/>
              <a:buNone/>
            </a:pPr>
            <a:r>
              <a:rPr lang="en-US" sz="1200" b="1" u="sng" kern="1200" dirty="0">
                <a:solidFill>
                  <a:schemeClr val="tx1"/>
                </a:solidFill>
                <a:latin typeface="+mn-lt"/>
                <a:ea typeface="+mn-ea"/>
                <a:cs typeface="+mn-cs"/>
              </a:rPr>
              <a:t>REUSE WATER/SECONDARY WATER</a:t>
            </a:r>
            <a:r>
              <a:rPr lang="en-US" sz="1200" kern="1200" dirty="0">
                <a:solidFill>
                  <a:schemeClr val="tx1"/>
                </a:solidFill>
                <a:latin typeface="+mn-lt"/>
                <a:ea typeface="+mn-ea"/>
                <a:cs typeface="+mn-cs"/>
              </a:rPr>
              <a:t>: </a:t>
            </a:r>
            <a:r>
              <a:rPr lang="en-US" dirty="0"/>
              <a:t>Water that has gone through a sewage treatment plant and is then re-used for irrigation or other purposes. </a:t>
            </a:r>
            <a:r>
              <a:rPr lang="en-US" sz="1200" u="sng" kern="1200" dirty="0">
                <a:solidFill>
                  <a:srgbClr val="FF0000"/>
                </a:solidFill>
                <a:latin typeface="+mn-lt"/>
                <a:ea typeface="+mn-ea"/>
                <a:cs typeface="+mn-cs"/>
              </a:rPr>
              <a:t>NOT</a:t>
            </a:r>
            <a:r>
              <a:rPr lang="en-US" sz="1200" kern="1200" dirty="0">
                <a:solidFill>
                  <a:schemeClr val="tx1"/>
                </a:solidFill>
                <a:latin typeface="+mn-lt"/>
                <a:ea typeface="+mn-ea"/>
                <a:cs typeface="+mn-cs"/>
              </a:rPr>
              <a:t> for human consumption. Secondary water can be used for lawns/gardens.</a:t>
            </a:r>
            <a:endParaRPr lang="en-US" sz="1200" dirty="0"/>
          </a:p>
          <a:p>
            <a:pPr marL="0" indent="0">
              <a:buFont typeface="Arial" panose="020B0604020202020204" pitchFamily="34" charset="0"/>
              <a:buNone/>
            </a:pPr>
            <a:r>
              <a:rPr lang="en-US" sz="1200" b="1" u="sng" kern="1200" dirty="0">
                <a:solidFill>
                  <a:schemeClr val="tx1"/>
                </a:solidFill>
                <a:latin typeface="+mn-lt"/>
                <a:ea typeface="+mn-ea"/>
                <a:cs typeface="+mn-cs"/>
              </a:rPr>
              <a:t>WATER RECLAMATION</a:t>
            </a:r>
            <a:r>
              <a:rPr lang="en-US" sz="1200" kern="1200" dirty="0">
                <a:solidFill>
                  <a:schemeClr val="tx1"/>
                </a:solidFill>
                <a:latin typeface="+mn-lt"/>
                <a:ea typeface="+mn-ea"/>
                <a:cs typeface="+mn-cs"/>
              </a:rPr>
              <a:t>: </a:t>
            </a:r>
            <a:r>
              <a:rPr lang="en-US" sz="1200" dirty="0"/>
              <a:t>The treatment and management of wastewater to produce water of suitable quality for additional use.</a:t>
            </a:r>
          </a:p>
          <a:p>
            <a:pPr marL="0" indent="0">
              <a:buFont typeface="Arial" panose="020B0604020202020204" pitchFamily="34" charset="0"/>
              <a:buNone/>
            </a:pPr>
            <a:r>
              <a:rPr lang="en-US" sz="1200" b="1" u="sng" kern="1200" dirty="0">
                <a:solidFill>
                  <a:schemeClr val="tx1"/>
                </a:solidFill>
                <a:latin typeface="+mn-lt"/>
                <a:ea typeface="+mn-ea"/>
                <a:cs typeface="+mn-cs"/>
              </a:rPr>
              <a:t>WASTEWATER</a:t>
            </a:r>
            <a:r>
              <a:rPr lang="en-US" sz="1200" kern="1200" dirty="0">
                <a:solidFill>
                  <a:schemeClr val="tx1"/>
                </a:solidFill>
                <a:latin typeface="+mn-lt"/>
                <a:ea typeface="+mn-ea"/>
                <a:cs typeface="+mn-cs"/>
              </a:rPr>
              <a:t>: </a:t>
            </a:r>
            <a:r>
              <a:rPr lang="en-US" sz="1200" dirty="0"/>
              <a:t>Used water that comes from homes and businesses.</a:t>
            </a:r>
            <a:endParaRPr lang="en-US" sz="1200" b="1" u="sng" dirty="0"/>
          </a:p>
          <a:p>
            <a:pPr marL="0" indent="0">
              <a:buFont typeface="Arial" panose="020B0604020202020204" pitchFamily="34" charset="0"/>
              <a:buNone/>
            </a:pPr>
            <a:r>
              <a:rPr lang="en-US" sz="1200" b="1" u="sng" dirty="0"/>
              <a:t>SURFACE WATER</a:t>
            </a:r>
            <a:r>
              <a:rPr lang="en-US" sz="1200" dirty="0"/>
              <a:t>: The water that rests on top of the earth in streams, lakes, rivers, oceans and reservoirs.</a:t>
            </a:r>
          </a:p>
          <a:p>
            <a:pPr marL="0" indent="0">
              <a:buFont typeface="Arial" panose="020B0604020202020204" pitchFamily="34" charset="0"/>
              <a:buNone/>
            </a:pPr>
            <a:r>
              <a:rPr lang="en-US" sz="1200" b="1" u="sng" dirty="0"/>
              <a:t>GROUND WATER</a:t>
            </a:r>
            <a:r>
              <a:rPr lang="en-US" sz="1200" dirty="0"/>
              <a:t>: Water that has seeped beneath the earth's surface down through soil materials to become groundwater. This is accomplished naturally by rainfall and also artificially by humans.</a:t>
            </a:r>
          </a:p>
          <a:p>
            <a:r>
              <a:rPr lang="en-US" dirty="0"/>
              <a:t>* NEXT SLIDE Jamie will further discuss SURFACE AND GROUND WATER</a:t>
            </a:r>
          </a:p>
          <a:p>
            <a:pPr defTabSz="931774"/>
            <a:endParaRPr lang="en-US" dirty="0"/>
          </a:p>
          <a:p>
            <a:pPr defTabSz="931774"/>
            <a:endParaRPr lang="en-US" dirty="0"/>
          </a:p>
          <a:p>
            <a:endParaRPr lang="en-US" dirty="0"/>
          </a:p>
        </p:txBody>
      </p:sp>
      <p:sp>
        <p:nvSpPr>
          <p:cNvPr id="4" name="Slide Number Placeholder 3"/>
          <p:cNvSpPr>
            <a:spLocks noGrp="1"/>
          </p:cNvSpPr>
          <p:nvPr>
            <p:ph type="sldNum" sz="quarter" idx="5"/>
          </p:nvPr>
        </p:nvSpPr>
        <p:spPr/>
        <p:txBody>
          <a:bodyPr/>
          <a:lstStyle/>
          <a:p>
            <a:fld id="{1D8CDB94-23C7-4EC7-80BC-4865DD62CBC8}" type="slidenum">
              <a:rPr lang="en-US" smtClean="0"/>
              <a:t>2</a:t>
            </a:fld>
            <a:endParaRPr lang="en-US"/>
          </a:p>
        </p:txBody>
      </p:sp>
    </p:spTree>
    <p:extLst>
      <p:ext uri="{BB962C8B-B14F-4D97-AF65-F5344CB8AC3E}">
        <p14:creationId xmlns:p14="http://schemas.microsoft.com/office/powerpoint/2010/main" val="401902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Assigned To: Jamie Grandpre, Public Works Director</a:t>
            </a:r>
            <a:br>
              <a:rPr lang="en-US" dirty="0"/>
            </a:br>
            <a:endParaRPr lang="en-US" dirty="0"/>
          </a:p>
          <a:p>
            <a:r>
              <a:rPr lang="en-US" dirty="0"/>
              <a:t>Where does Tooele City water Come From?</a:t>
            </a:r>
          </a:p>
          <a:p>
            <a:br>
              <a:rPr lang="en-US" dirty="0"/>
            </a:br>
            <a:r>
              <a:rPr lang="en-US" dirty="0"/>
              <a:t>Ground Water - Tooele City water comes from ground water; all Tooele city culinary water come from wells that are located in the aquifers and is considered ground water.</a:t>
            </a:r>
          </a:p>
          <a:p>
            <a:endParaRPr lang="en-US" dirty="0"/>
          </a:p>
          <a:p>
            <a:r>
              <a:rPr lang="en-US" dirty="0"/>
              <a:t>Surface water – Tooele City does not have any surface water sources for culinary water.  An example of this would be Settlement Canyon Dam which is not a drinking water source for Tooele City. </a:t>
            </a:r>
          </a:p>
          <a:p>
            <a:endParaRPr lang="en-US" dirty="0"/>
          </a:p>
          <a:p>
            <a:r>
              <a:rPr lang="en-US" dirty="0"/>
              <a:t>Settlement canyon is irrigation water. To use this water you must be a shareholder. This water company is not owned by Tooele city however does have an impact on the City if they have restrictions. </a:t>
            </a:r>
          </a:p>
        </p:txBody>
      </p:sp>
      <p:sp>
        <p:nvSpPr>
          <p:cNvPr id="4" name="Slide Number Placeholder 3"/>
          <p:cNvSpPr>
            <a:spLocks noGrp="1"/>
          </p:cNvSpPr>
          <p:nvPr>
            <p:ph type="sldNum" sz="quarter" idx="5"/>
          </p:nvPr>
        </p:nvSpPr>
        <p:spPr/>
        <p:txBody>
          <a:bodyPr/>
          <a:lstStyle/>
          <a:p>
            <a:fld id="{1D8CDB94-23C7-4EC7-80BC-4865DD62CBC8}" type="slidenum">
              <a:rPr lang="en-US" smtClean="0"/>
              <a:t>3</a:t>
            </a:fld>
            <a:endParaRPr lang="en-US"/>
          </a:p>
        </p:txBody>
      </p:sp>
    </p:spTree>
    <p:extLst>
      <p:ext uri="{BB962C8B-B14F-4D97-AF65-F5344CB8AC3E}">
        <p14:creationId xmlns:p14="http://schemas.microsoft.com/office/powerpoint/2010/main" val="171853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Assigned To: Jamie Grandpre, Public Works Director</a:t>
            </a:r>
            <a:br>
              <a:rPr lang="en-US" dirty="0"/>
            </a:br>
            <a:br>
              <a:rPr lang="en-US" dirty="0"/>
            </a:br>
            <a:r>
              <a:rPr lang="en-US" dirty="0"/>
              <a:t>Pictured left: ENGLAND ACRES well house and booster station.</a:t>
            </a:r>
          </a:p>
          <a:p>
            <a:pPr defTabSz="931774"/>
            <a:endParaRPr lang="en-US" dirty="0"/>
          </a:p>
          <a:p>
            <a:r>
              <a:rPr lang="en-US" dirty="0"/>
              <a:t>Picture right: Tooele City’s RED DEL PAPA and future Wellhead/Well House Site.</a:t>
            </a:r>
            <a:br>
              <a:rPr lang="en-US" dirty="0"/>
            </a:br>
            <a:br>
              <a:rPr lang="en-US" dirty="0"/>
            </a:br>
            <a:r>
              <a:rPr lang="en-US" dirty="0"/>
              <a:t>BERRA WELL (not pictured) will be a new well for Tooele City. </a:t>
            </a:r>
          </a:p>
          <a:p>
            <a:endParaRPr lang="en-US" dirty="0"/>
          </a:p>
          <a:p>
            <a:r>
              <a:rPr lang="en-US" dirty="0"/>
              <a:t>Tooele is currently researching new well site locations. </a:t>
            </a:r>
          </a:p>
        </p:txBody>
      </p:sp>
      <p:sp>
        <p:nvSpPr>
          <p:cNvPr id="4" name="Slide Number Placeholder 3"/>
          <p:cNvSpPr>
            <a:spLocks noGrp="1"/>
          </p:cNvSpPr>
          <p:nvPr>
            <p:ph type="sldNum" sz="quarter" idx="5"/>
          </p:nvPr>
        </p:nvSpPr>
        <p:spPr/>
        <p:txBody>
          <a:bodyPr/>
          <a:lstStyle/>
          <a:p>
            <a:fld id="{1D8CDB94-23C7-4EC7-80BC-4865DD62CBC8}" type="slidenum">
              <a:rPr lang="en-US" smtClean="0"/>
              <a:t>4</a:t>
            </a:fld>
            <a:endParaRPr lang="en-US"/>
          </a:p>
        </p:txBody>
      </p:sp>
    </p:spTree>
    <p:extLst>
      <p:ext uri="{BB962C8B-B14F-4D97-AF65-F5344CB8AC3E}">
        <p14:creationId xmlns:p14="http://schemas.microsoft.com/office/powerpoint/2010/main" val="66361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dirty="0"/>
              <a:t>Assigned to: Jamie Grandpre, Public Works Director</a:t>
            </a:r>
            <a:br>
              <a:rPr lang="en-US" dirty="0"/>
            </a:b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Photos show Inside England acres Well and Booster Pumps. </a:t>
            </a:r>
          </a:p>
          <a:p>
            <a:pPr defTabSz="931774"/>
            <a:br>
              <a:rPr lang="en-US" dirty="0"/>
            </a:br>
            <a:r>
              <a:rPr lang="en-US" dirty="0"/>
              <a:t>Pictured Left:  England Acres Well head, pulling water from aquifer.</a:t>
            </a:r>
            <a:br>
              <a:rPr lang="en-US" dirty="0"/>
            </a:br>
            <a:endParaRPr lang="en-US" dirty="0"/>
          </a:p>
          <a:p>
            <a:pPr defTabSz="931774"/>
            <a:r>
              <a:rPr lang="en-US" dirty="0"/>
              <a:t>Pictured Right: Booster pump runs water into the Tooele City’s water system</a:t>
            </a:r>
          </a:p>
          <a:p>
            <a:pPr defTabSz="931774"/>
            <a:endParaRPr lang="en-US" dirty="0"/>
          </a:p>
          <a:p>
            <a:pPr defTabSz="931774"/>
            <a:endParaRPr lang="en-US" dirty="0"/>
          </a:p>
          <a:p>
            <a:pPr defTabSz="931774"/>
            <a:endParaRPr lang="en-US" dirty="0"/>
          </a:p>
          <a:p>
            <a:endParaRPr lang="en-US" dirty="0"/>
          </a:p>
        </p:txBody>
      </p:sp>
      <p:sp>
        <p:nvSpPr>
          <p:cNvPr id="4" name="Slide Number Placeholder 3"/>
          <p:cNvSpPr>
            <a:spLocks noGrp="1"/>
          </p:cNvSpPr>
          <p:nvPr>
            <p:ph type="sldNum" sz="quarter" idx="5"/>
          </p:nvPr>
        </p:nvSpPr>
        <p:spPr/>
        <p:txBody>
          <a:bodyPr/>
          <a:lstStyle/>
          <a:p>
            <a:fld id="{1D8CDB94-23C7-4EC7-80BC-4865DD62CBC8}" type="slidenum">
              <a:rPr lang="en-US" smtClean="0"/>
              <a:t>5</a:t>
            </a:fld>
            <a:endParaRPr lang="en-US"/>
          </a:p>
        </p:txBody>
      </p:sp>
    </p:spTree>
    <p:extLst>
      <p:ext uri="{BB962C8B-B14F-4D97-AF65-F5344CB8AC3E}">
        <p14:creationId xmlns:p14="http://schemas.microsoft.com/office/powerpoint/2010/main" val="42652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Assigned to: Darwin Cook, Parks and Recreation Director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IS TOOELE CITY DOING TO CONSERVE WATER? </a:t>
            </a:r>
            <a:br>
              <a:rPr lang="en-US" dirty="0"/>
            </a:br>
            <a:r>
              <a:rPr lang="en-US" dirty="0"/>
              <a:t>Toole City Departments are working collectively to reduce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Tooele City Hall </a:t>
            </a:r>
            <a:r>
              <a:rPr lang="en-US" dirty="0"/>
              <a:t>we are working to implement drought tolerant landscaping around the property. </a:t>
            </a:r>
          </a:p>
          <a:p>
            <a:pPr marL="171450" indent="-171450">
              <a:buFont typeface="Arial" panose="020B0604020202020204" pitchFamily="34" charset="0"/>
              <a:buChar char="•"/>
            </a:pPr>
            <a:r>
              <a:rPr lang="en-US" b="1" dirty="0"/>
              <a:t>Public works Department </a:t>
            </a:r>
            <a:r>
              <a:rPr lang="en-US" dirty="0"/>
              <a:t>monitors tank levels daily during summer months. </a:t>
            </a:r>
            <a:br>
              <a:rPr lang="en-US" dirty="0"/>
            </a:br>
            <a:r>
              <a:rPr lang="en-US" dirty="0"/>
              <a:t>As we receive data, what will tell us if we need to look at restrictions for our City. </a:t>
            </a:r>
            <a:br>
              <a:rPr lang="en-US" dirty="0"/>
            </a:br>
            <a:r>
              <a:rPr lang="en-US" dirty="0"/>
              <a:t>If data shows significant decrease in water, one of the first restriction adjustments will be to outdoor watering.  </a:t>
            </a:r>
            <a:endParaRPr lang="en-US" b="0" dirty="0"/>
          </a:p>
          <a:p>
            <a:pPr marL="171450" indent="-171450">
              <a:buFont typeface="Arial" panose="020B0604020202020204" pitchFamily="34" charset="0"/>
              <a:buChar char="•"/>
            </a:pPr>
            <a:r>
              <a:rPr lang="en-US" b="1" dirty="0"/>
              <a:t>Parks &amp; Recreation</a:t>
            </a:r>
          </a:p>
          <a:p>
            <a:pPr marL="628650" lvl="1" indent="-171450">
              <a:buFont typeface="Arial" panose="020B0604020202020204" pitchFamily="34" charset="0"/>
              <a:buChar char="•"/>
            </a:pPr>
            <a:r>
              <a:rPr lang="en-US" dirty="0"/>
              <a:t>Replacing park strips </a:t>
            </a:r>
          </a:p>
          <a:p>
            <a:pPr marL="628650" lvl="1" indent="-171450">
              <a:buFont typeface="Arial" panose="020B0604020202020204" pitchFamily="34" charset="0"/>
              <a:buChar char="•"/>
            </a:pPr>
            <a:r>
              <a:rPr lang="en-US" dirty="0"/>
              <a:t>Automated sprinkler system water wise controllers</a:t>
            </a:r>
          </a:p>
          <a:p>
            <a:pPr marL="628650" lvl="1" indent="-171450">
              <a:buFont typeface="Arial" panose="020B0604020202020204" pitchFamily="34" charset="0"/>
              <a:buChar char="•"/>
            </a:pPr>
            <a:r>
              <a:rPr lang="en-US" dirty="0"/>
              <a:t>Removed sprinkler heads replacing with smart water wise heads</a:t>
            </a:r>
          </a:p>
          <a:p>
            <a:pPr marL="628650" lvl="1" indent="-171450">
              <a:buFont typeface="Arial" panose="020B0604020202020204" pitchFamily="34" charset="0"/>
              <a:buChar char="•"/>
            </a:pPr>
            <a:r>
              <a:rPr lang="en-US" dirty="0"/>
              <a:t>Goal within upcoming year to reconnect more secondary water </a:t>
            </a:r>
          </a:p>
          <a:p>
            <a:pPr marL="628650" lvl="1" indent="-171450">
              <a:buFont typeface="Arial" panose="020B0604020202020204" pitchFamily="34" charset="0"/>
              <a:buChar char="•"/>
            </a:pPr>
            <a:r>
              <a:rPr lang="en-US" dirty="0"/>
              <a:t>Turf will be mowed no shorter than 3 ½ in. on sports fields and 5 in. on passive recreation areas.</a:t>
            </a:r>
          </a:p>
        </p:txBody>
      </p:sp>
      <p:sp>
        <p:nvSpPr>
          <p:cNvPr id="4" name="Slide Number Placeholder 3"/>
          <p:cNvSpPr>
            <a:spLocks noGrp="1"/>
          </p:cNvSpPr>
          <p:nvPr>
            <p:ph type="sldNum" sz="quarter" idx="5"/>
          </p:nvPr>
        </p:nvSpPr>
        <p:spPr/>
        <p:txBody>
          <a:bodyPr/>
          <a:lstStyle/>
          <a:p>
            <a:fld id="{1D8CDB94-23C7-4EC7-80BC-4865DD62CBC8}" type="slidenum">
              <a:rPr lang="en-US" smtClean="0"/>
              <a:t>6</a:t>
            </a:fld>
            <a:endParaRPr lang="en-US"/>
          </a:p>
        </p:txBody>
      </p:sp>
    </p:spTree>
    <p:extLst>
      <p:ext uri="{BB962C8B-B14F-4D97-AF65-F5344CB8AC3E}">
        <p14:creationId xmlns:p14="http://schemas.microsoft.com/office/powerpoint/2010/main" val="743550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Assigned to: Darwin Cook, Parks and Recreation Director</a:t>
            </a:r>
          </a:p>
          <a:p>
            <a:endParaRPr lang="en-US" dirty="0"/>
          </a:p>
          <a:p>
            <a:r>
              <a:rPr lang="en-US" dirty="0"/>
              <a:t>The best time to water is early morning or evening when it’s cooler. Watering the yard when it’s really hot outside cause the water to evaporate before the plants have time to drink it. The average home use the most water </a:t>
            </a:r>
            <a:br>
              <a:rPr lang="en-US" dirty="0"/>
            </a:br>
            <a:r>
              <a:rPr lang="en-US" dirty="0"/>
              <a:t>during the hotter months for outdoor watering. </a:t>
            </a:r>
            <a:br>
              <a:rPr lang="en-US" dirty="0"/>
            </a:br>
            <a:endParaRPr lang="en-US" dirty="0"/>
          </a:p>
          <a:p>
            <a:r>
              <a:rPr lang="en-US" dirty="0"/>
              <a:t>The average family of four uses 320 gallons of water every day. How can a small family use so much water? It may seem hard to believe, but the average American uses more than 80 gallons of water each day to do things like flush toilers, run the faucet, and water plants. That’s enough to fill more than 1,200 glasses of water! 75% of the earth’s surface is covered in water, but most of it is salt water so you can’t drink it. It is very important to save the water we use everyday because less than 15 of the earth’s water can be used by people.</a:t>
            </a:r>
          </a:p>
          <a:p>
            <a:br>
              <a:rPr lang="en-US" dirty="0"/>
            </a:br>
            <a:r>
              <a:rPr lang="en-US" dirty="0"/>
              <a:t>The best way to save money when washing a car is not in your driveway. Many car washes  can save more water than if you wash you car at home. They do this by recycling the water that they use instead of letting it run down the sewer drains. Look for “water-efficient’ car washes. If you do wash it at home, use a bucket instead of letting the hose run.</a:t>
            </a:r>
          </a:p>
          <a:p>
            <a:endParaRPr lang="en-US" dirty="0"/>
          </a:p>
          <a:p>
            <a:r>
              <a:rPr lang="en-US" dirty="0"/>
              <a:t>To help conserve water in your household, encourage water conservation in simple ways. For example, brushing your teeth can waste up to 8 gallons of water by leaving the faucet on when you brush your teeth in in the morning and before evening. Teach household members to turn off the tap. A bucket, broom and clock are all water saving tools. </a:t>
            </a:r>
            <a:br>
              <a:rPr lang="en-US" dirty="0"/>
            </a:br>
            <a:r>
              <a:rPr lang="en-US" dirty="0"/>
              <a:t>A bucket can be used under the tap while you make the water the right temperature. The water collected can be used to water plants or fill up your pet’s water blow. </a:t>
            </a:r>
            <a:br>
              <a:rPr lang="en-US" dirty="0"/>
            </a:br>
            <a:r>
              <a:rPr lang="en-US" dirty="0"/>
              <a:t>Use a broom instead of the hose to clean your driveway or sidewalk.</a:t>
            </a:r>
          </a:p>
          <a:p>
            <a:pPr marL="0" indent="0">
              <a:buNone/>
            </a:pPr>
            <a:r>
              <a:rPr lang="en-US" dirty="0"/>
              <a:t>Keep a clock nearby to keep your showers under five minutes. Taking a 5 minute shower uses less water than taking a bath. It takes 70 gallons of water to fill a tub but only 10 to 13 gallons for a five minute shower. If you do take a bath, put the stopper in the drain right away and change the temperature as you fill the tub. </a:t>
            </a:r>
            <a:br>
              <a:rPr lang="en-US" dirty="0"/>
            </a:br>
            <a:br>
              <a:rPr lang="en-US" dirty="0"/>
            </a:br>
            <a:r>
              <a:rPr lang="en-US" dirty="0"/>
              <a:t>Leaky Toilet wastes the most water per day in an average household.  It can waste about 200 gallons of water every day! You can test your own toilet to check for leaks. Place a drop of food coloring in the tank and if the color shows in the bowl without flushing, you have a leak.</a:t>
            </a:r>
            <a:br>
              <a:rPr lang="en-US" dirty="0"/>
            </a:br>
            <a:br>
              <a:rPr lang="en-US" dirty="0"/>
            </a:br>
            <a:r>
              <a:rPr lang="en-US" dirty="0"/>
              <a:t>It is NOT okay to flush trash down the toilet like cotton balls, </a:t>
            </a:r>
            <a:r>
              <a:rPr lang="en-US" dirty="0" err="1"/>
              <a:t>q-tips</a:t>
            </a:r>
            <a:r>
              <a:rPr lang="en-US" dirty="0"/>
              <a:t>, wipes, and tissue. Unnecessary flushing can save a lot of water, and avoid flushing items that don’t come from bodily waste/toilet tissue. </a:t>
            </a:r>
            <a:br>
              <a:rPr lang="en-US" dirty="0"/>
            </a:br>
            <a:endParaRPr lang="en-US" dirty="0"/>
          </a:p>
        </p:txBody>
      </p:sp>
      <p:sp>
        <p:nvSpPr>
          <p:cNvPr id="4" name="Slide Number Placeholder 3"/>
          <p:cNvSpPr>
            <a:spLocks noGrp="1"/>
          </p:cNvSpPr>
          <p:nvPr>
            <p:ph type="sldNum" sz="quarter" idx="5"/>
          </p:nvPr>
        </p:nvSpPr>
        <p:spPr/>
        <p:txBody>
          <a:bodyPr/>
          <a:lstStyle/>
          <a:p>
            <a:fld id="{1D8CDB94-23C7-4EC7-80BC-4865DD62CBC8}" type="slidenum">
              <a:rPr lang="en-US" smtClean="0"/>
              <a:t>7</a:t>
            </a:fld>
            <a:endParaRPr lang="en-US"/>
          </a:p>
        </p:txBody>
      </p:sp>
    </p:spTree>
    <p:extLst>
      <p:ext uri="{BB962C8B-B14F-4D97-AF65-F5344CB8AC3E}">
        <p14:creationId xmlns:p14="http://schemas.microsoft.com/office/powerpoint/2010/main" val="107849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Assigned to:  Councilman Justin Brady</a:t>
            </a:r>
          </a:p>
          <a:p>
            <a:endParaRPr lang="en-US" dirty="0"/>
          </a:p>
          <a:p>
            <a:r>
              <a:rPr lang="en-US" dirty="0"/>
              <a:t>Tooele City Water Conservation schedule can be found at: </a:t>
            </a:r>
          </a:p>
          <a:p>
            <a:r>
              <a:rPr lang="en-US" dirty="0"/>
              <a:t>https://tooelecity.org/city-departments/finance/utilities/water-schedule/</a:t>
            </a:r>
          </a:p>
          <a:p>
            <a:endParaRPr lang="en-US" dirty="0"/>
          </a:p>
          <a:p>
            <a:pPr marL="285750" indent="-285750">
              <a:buFont typeface="Arial" panose="020B0604020202020204" pitchFamily="34" charset="0"/>
              <a:buChar char="•"/>
            </a:pPr>
            <a:r>
              <a:rPr lang="en-US" sz="1200" dirty="0"/>
              <a:t>Outdoor Watering </a:t>
            </a:r>
            <a:r>
              <a:rPr lang="en-US" sz="1200" b="1" u="sng" dirty="0"/>
              <a:t>Not</a:t>
            </a:r>
            <a:r>
              <a:rPr lang="en-US" sz="1200" dirty="0"/>
              <a:t> Permitted Sundays</a:t>
            </a:r>
          </a:p>
          <a:p>
            <a:pPr marL="285750" indent="-285750">
              <a:buFont typeface="Arial" panose="020B0604020202020204" pitchFamily="34" charset="0"/>
              <a:buChar char="•"/>
            </a:pPr>
            <a:r>
              <a:rPr lang="en-US" sz="1200" dirty="0"/>
              <a:t>Irrigate By Zone</a:t>
            </a:r>
          </a:p>
          <a:p>
            <a:pPr marL="285750" indent="-285750">
              <a:buFont typeface="Arial" panose="020B0604020202020204" pitchFamily="34" charset="0"/>
              <a:buChar char="•"/>
            </a:pPr>
            <a:r>
              <a:rPr lang="en-US" sz="1200" dirty="0"/>
              <a:t>Hand Water Dry Spots</a:t>
            </a:r>
          </a:p>
          <a:p>
            <a:pPr marL="285750" indent="-285750">
              <a:buFont typeface="Arial" panose="020B0604020202020204" pitchFamily="34" charset="0"/>
              <a:buChar char="•"/>
            </a:pPr>
            <a:r>
              <a:rPr lang="en-US" sz="1200" dirty="0"/>
              <a:t>Repair Your Sprinklers</a:t>
            </a:r>
          </a:p>
          <a:p>
            <a:pPr marL="285750" indent="-285750">
              <a:buFont typeface="Arial" panose="020B0604020202020204" pitchFamily="34" charset="0"/>
              <a:buChar char="•"/>
            </a:pPr>
            <a:r>
              <a:rPr lang="en-US" sz="1200" dirty="0"/>
              <a:t>Use Your Broom, as mentioned by Darwin, we can use other items, such as a Broom, to aid in our water conservation efforts. </a:t>
            </a:r>
          </a:p>
          <a:p>
            <a:pPr marL="285750" indent="-285750">
              <a:buFont typeface="Arial" panose="020B0604020202020204" pitchFamily="34" charset="0"/>
              <a:buChar char="•"/>
            </a:pPr>
            <a:endParaRPr lang="en-US" sz="1200" dirty="0"/>
          </a:p>
          <a:p>
            <a:pPr marL="0" indent="0">
              <a:buFont typeface="Arial" panose="020B0604020202020204" pitchFamily="34" charset="0"/>
              <a:buNone/>
            </a:pPr>
            <a:r>
              <a:rPr lang="en-US" sz="1200" b="0" i="0" kern="1200" dirty="0">
                <a:solidFill>
                  <a:schemeClr val="tx1"/>
                </a:solidFill>
                <a:effectLst/>
                <a:latin typeface="+mn-lt"/>
                <a:ea typeface="+mn-ea"/>
                <a:cs typeface="+mn-cs"/>
              </a:rPr>
              <a:t>The Water Schedule is currently voluntary.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order to preserve our most precious resource, Tooele City has implemented a voluntary outdoor watering schedule for outdoor water use for all local residences, businesses, schools, and government  agencies using culinary water.</a:t>
            </a:r>
            <a:endParaRPr lang="en-US" dirty="0"/>
          </a:p>
        </p:txBody>
      </p:sp>
      <p:sp>
        <p:nvSpPr>
          <p:cNvPr id="4" name="Slide Number Placeholder 3"/>
          <p:cNvSpPr>
            <a:spLocks noGrp="1"/>
          </p:cNvSpPr>
          <p:nvPr>
            <p:ph type="sldNum" sz="quarter" idx="5"/>
          </p:nvPr>
        </p:nvSpPr>
        <p:spPr/>
        <p:txBody>
          <a:bodyPr/>
          <a:lstStyle/>
          <a:p>
            <a:fld id="{1D8CDB94-23C7-4EC7-80BC-4865DD62CBC8}" type="slidenum">
              <a:rPr lang="en-US" smtClean="0"/>
              <a:t>8</a:t>
            </a:fld>
            <a:endParaRPr lang="en-US"/>
          </a:p>
        </p:txBody>
      </p:sp>
    </p:spTree>
    <p:extLst>
      <p:ext uri="{BB962C8B-B14F-4D97-AF65-F5344CB8AC3E}">
        <p14:creationId xmlns:p14="http://schemas.microsoft.com/office/powerpoint/2010/main" val="71120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Assigned to: Councilman Tony Graf</a:t>
            </a:r>
          </a:p>
          <a:p>
            <a:br>
              <a:rPr lang="en-US" dirty="0"/>
            </a:br>
            <a:r>
              <a:rPr lang="en-US" dirty="0"/>
              <a:t>From the Utah Water Savers Website, Tooele Residents have the opportunity to take advantage of the following programs and rebates: </a:t>
            </a:r>
            <a:br>
              <a:rPr lang="en-US" dirty="0"/>
            </a:br>
            <a:endParaRPr lang="en-US" dirty="0"/>
          </a:p>
          <a:p>
            <a:r>
              <a:rPr lang="en-US" b="1" dirty="0"/>
              <a:t>Toilet Replacement Program: </a:t>
            </a:r>
            <a:r>
              <a:rPr lang="en-US" dirty="0"/>
              <a:t>focuses on low flow toilets. </a:t>
            </a:r>
            <a:r>
              <a:rPr lang="en-US" sz="1200" b="0" i="0" kern="1200" dirty="0">
                <a:solidFill>
                  <a:schemeClr val="tx1"/>
                </a:solidFill>
                <a:effectLst/>
                <a:latin typeface="+mn-lt"/>
                <a:ea typeface="+mn-ea"/>
                <a:cs typeface="+mn-cs"/>
              </a:rPr>
              <a:t>As mentioned, old/leaky toilets are a leading cause of wasted water in Utah homes. Rebates will only be given for replacing toilets that use more than 1.6 gallons per flush and were installed in homes built before 1994.</a:t>
            </a:r>
            <a:endParaRPr lang="en-US" dirty="0"/>
          </a:p>
          <a:p>
            <a:br>
              <a:rPr lang="en-US" dirty="0"/>
            </a:br>
            <a:r>
              <a:rPr lang="en-US" b="1" dirty="0"/>
              <a:t>Smart Controller rebates: </a:t>
            </a:r>
            <a:r>
              <a:rPr lang="en-US" sz="1200" b="0" i="0" kern="1200" dirty="0">
                <a:solidFill>
                  <a:schemeClr val="tx1"/>
                </a:solidFill>
                <a:effectLst/>
                <a:latin typeface="+mn-lt"/>
                <a:ea typeface="+mn-ea"/>
                <a:cs typeface="+mn-cs"/>
              </a:rPr>
              <a:t>Smart controllers can help save water by automatically adjusting watering schedules based on local weather and landscape needs. Ready to stop worrying about turning your sprinklers off after it rains? Rebates for smart controllers are available throughout the state.</a:t>
            </a:r>
          </a:p>
          <a:p>
            <a:br>
              <a:rPr lang="en-US" dirty="0"/>
            </a:br>
            <a:endParaRPr lang="en-US" dirty="0"/>
          </a:p>
        </p:txBody>
      </p:sp>
      <p:sp>
        <p:nvSpPr>
          <p:cNvPr id="4" name="Slide Number Placeholder 3"/>
          <p:cNvSpPr>
            <a:spLocks noGrp="1"/>
          </p:cNvSpPr>
          <p:nvPr>
            <p:ph type="sldNum" sz="quarter" idx="5"/>
          </p:nvPr>
        </p:nvSpPr>
        <p:spPr/>
        <p:txBody>
          <a:bodyPr/>
          <a:lstStyle/>
          <a:p>
            <a:fld id="{1D8CDB94-23C7-4EC7-80BC-4865DD62CBC8}" type="slidenum">
              <a:rPr lang="en-US" smtClean="0"/>
              <a:t>9</a:t>
            </a:fld>
            <a:endParaRPr lang="en-US"/>
          </a:p>
        </p:txBody>
      </p:sp>
    </p:spTree>
    <p:extLst>
      <p:ext uri="{BB962C8B-B14F-4D97-AF65-F5344CB8AC3E}">
        <p14:creationId xmlns:p14="http://schemas.microsoft.com/office/powerpoint/2010/main" val="3213835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5/2/2022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slowtheflow.org/" TargetMode="External"/><Relationship Id="rId5" Type="http://schemas.openxmlformats.org/officeDocument/2006/relationships/hyperlink" Target="https://tooelecity.org/" TargetMode="External"/><Relationship Id="rId10" Type="http://schemas.openxmlformats.org/officeDocument/2006/relationships/image" Target="../media/image29.png"/><Relationship Id="rId4" Type="http://schemas.openxmlformats.org/officeDocument/2006/relationships/hyperlink" Target="https://jvwcd.org/" TargetMode="External"/><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mailto:mondaywiththemayor@tooelecity.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tooelecity.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waterwiseutah.or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utahwatersaver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6E4A32-3050-4940-BBBE-98B026A878FD}"/>
              </a:ext>
            </a:extLst>
          </p:cNvPr>
          <p:cNvSpPr>
            <a:spLocks noGrp="1"/>
          </p:cNvSpPr>
          <p:nvPr>
            <p:ph type="subTitle" idx="1"/>
          </p:nvPr>
        </p:nvSpPr>
        <p:spPr>
          <a:xfrm>
            <a:off x="0" y="534369"/>
            <a:ext cx="12192000" cy="1371599"/>
          </a:xfrm>
        </p:spPr>
        <p:txBody>
          <a:bodyPr>
            <a:normAutofit fontScale="92500" lnSpcReduction="10000"/>
          </a:bodyPr>
          <a:lstStyle/>
          <a:p>
            <a:br>
              <a:rPr lang="en-US" sz="5200" b="1" dirty="0">
                <a:solidFill>
                  <a:srgbClr val="0070C0"/>
                </a:solidFill>
              </a:rPr>
            </a:br>
            <a:r>
              <a:rPr lang="en-US" sz="3200" b="1" dirty="0">
                <a:solidFill>
                  <a:srgbClr val="0070C0"/>
                </a:solidFill>
              </a:rPr>
              <a:t> </a:t>
            </a:r>
          </a:p>
        </p:txBody>
      </p:sp>
      <p:pic>
        <p:nvPicPr>
          <p:cNvPr id="6" name="Picture 5">
            <a:extLst>
              <a:ext uri="{FF2B5EF4-FFF2-40B4-BE49-F238E27FC236}">
                <a16:creationId xmlns:a16="http://schemas.microsoft.com/office/drawing/2014/main" id="{82B09336-25B8-4AA2-B012-211103D29FBF}"/>
              </a:ext>
            </a:extLst>
          </p:cNvPr>
          <p:cNvPicPr>
            <a:picLocks noChangeAspect="1"/>
          </p:cNvPicPr>
          <p:nvPr/>
        </p:nvPicPr>
        <p:blipFill>
          <a:blip r:embed="rId3"/>
          <a:stretch>
            <a:fillRect/>
          </a:stretch>
        </p:blipFill>
        <p:spPr>
          <a:xfrm>
            <a:off x="94393" y="5731448"/>
            <a:ext cx="1944628" cy="893066"/>
          </a:xfrm>
          <a:prstGeom prst="rect">
            <a:avLst/>
          </a:prstGeom>
        </p:spPr>
      </p:pic>
      <p:pic>
        <p:nvPicPr>
          <p:cNvPr id="7" name="Picture 2" descr="https://lh3.googleusercontent.com/vu4B2Tn6eXLU3bsfsfFCo3yTH-k5xJ3TRNV588urS3YzZ5afQiXfCc1Sg1XHGA-dMUZGYz1Xu6eSDhj402lOpQaBPxgBW9G3Hh0lR3osWRSanu4-3t1zvwfvjfUSGIfxMkDRwSpmX2WvP98QimVVw5IF4eI0A1H5hYzLncnKOTytzpXISwh_1_-VUTam6I5dFp0LcIg9lILlvy9bRv3grqynyxxQ_ZVAirwUcdEi5wT-wJphI9it_H3LlMx9HIOMjh1dkE6emviY9BZxvgrI4jbh97XlY34kGlwSrXHOb28lsxy-GSZL6FGEWX4RMMpAB55YnmlQxSklK3A_gU9MWDP_KITaFBMbwMaP1kxTiFmfVeBYQjSjWKZ6afIPr_6w2znhR6lWcwDEq6ov-ZDf1Fh18fPKbIZs1-S4rig7VmYQjtGwI2L62rgNAumWP6Oa9ds2S11OYaumpwuJfV5w9wREDzrzdWFyVRJzmefaXjndiwbX0GJO4XlihFjYesel0ixoX9alRIIJy6yJslF48PtyWOToFW_S-v7w1qHpK3KlueB75Dxwm9QnzXM9QlFvkkOTPAsWzpfwA5I0uy7sRyGZrtwqddOCCtt_eBepfN2-slQVLJ1RnIm_CZqjVtHRL9sPzF7eurVji_2wlkIFGqkNCk6xoz6NZmNCF4E50tv8qwCJZbzwoinXi3WKNRGvPjIBHvJs2P0ufzCIPkkzNw8bhbmAeYOHFkW4nsJpT2LphlEZI4pkCI5bhTpDdso98iUhFjumclN71tSbYeJDbvXzwG3wA-sBwQ=w630-h354-no?authuser=1">
            <a:extLst>
              <a:ext uri="{FF2B5EF4-FFF2-40B4-BE49-F238E27FC236}">
                <a16:creationId xmlns:a16="http://schemas.microsoft.com/office/drawing/2014/main" id="{190B22FF-D2D5-45D0-9CB9-F03BEC1F6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969" y="2289566"/>
            <a:ext cx="6920057" cy="3888415"/>
          </a:xfrm>
          <a:prstGeom prst="rect">
            <a:avLst/>
          </a:prstGeom>
          <a:noFill/>
          <a:ln w="1270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9112F9-3EFC-4312-8D28-E317D8D95CB6}"/>
              </a:ext>
            </a:extLst>
          </p:cNvPr>
          <p:cNvSpPr txBox="1"/>
          <p:nvPr/>
        </p:nvSpPr>
        <p:spPr>
          <a:xfrm>
            <a:off x="2133575" y="481504"/>
            <a:ext cx="7924847" cy="1477328"/>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1270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US" sz="3200" b="1" dirty="0">
                <a:solidFill>
                  <a:schemeClr val="bg1">
                    <a:lumMod val="50000"/>
                  </a:schemeClr>
                </a:solidFill>
              </a:rPr>
              <a:t>TOOELE CITY PUBLIC WORKS DEPARTMENT</a:t>
            </a:r>
            <a:br>
              <a:rPr lang="en-US" sz="1400" b="1" dirty="0">
                <a:solidFill>
                  <a:srgbClr val="0070C0"/>
                </a:solidFill>
              </a:rPr>
            </a:br>
            <a:r>
              <a:rPr lang="en-US" sz="4000" b="1" dirty="0">
                <a:solidFill>
                  <a:srgbClr val="0070C0"/>
                </a:solidFill>
              </a:rPr>
              <a:t>WATER CONSERVATION </a:t>
            </a:r>
            <a:br>
              <a:rPr lang="en-US" sz="900" b="1" dirty="0">
                <a:solidFill>
                  <a:srgbClr val="0070C0"/>
                </a:solidFill>
              </a:rPr>
            </a:br>
            <a:r>
              <a:rPr lang="en-US" dirty="0"/>
              <a:t>MONDAY WITH THE MAYOR MAY 2, 2022</a:t>
            </a:r>
          </a:p>
        </p:txBody>
      </p:sp>
    </p:spTree>
    <p:extLst>
      <p:ext uri="{BB962C8B-B14F-4D97-AF65-F5344CB8AC3E}">
        <p14:creationId xmlns:p14="http://schemas.microsoft.com/office/powerpoint/2010/main" val="213464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pic>
        <p:nvPicPr>
          <p:cNvPr id="6" name="Picture 5">
            <a:extLst>
              <a:ext uri="{FF2B5EF4-FFF2-40B4-BE49-F238E27FC236}">
                <a16:creationId xmlns:a16="http://schemas.microsoft.com/office/drawing/2014/main" id="{2367213A-8F63-4D56-A478-423248DBD4AC}"/>
              </a:ext>
            </a:extLst>
          </p:cNvPr>
          <p:cNvPicPr>
            <a:picLocks noChangeAspect="1"/>
          </p:cNvPicPr>
          <p:nvPr/>
        </p:nvPicPr>
        <p:blipFill>
          <a:blip r:embed="rId3"/>
          <a:stretch>
            <a:fillRect/>
          </a:stretch>
        </p:blipFill>
        <p:spPr>
          <a:xfrm>
            <a:off x="0" y="5850632"/>
            <a:ext cx="1944628" cy="893066"/>
          </a:xfrm>
          <a:prstGeom prst="rect">
            <a:avLst/>
          </a:prstGeom>
        </p:spPr>
      </p:pic>
      <p:sp>
        <p:nvSpPr>
          <p:cNvPr id="11" name="TextBox 10">
            <a:extLst>
              <a:ext uri="{FF2B5EF4-FFF2-40B4-BE49-F238E27FC236}">
                <a16:creationId xmlns:a16="http://schemas.microsoft.com/office/drawing/2014/main" id="{6AC5B9F3-6F42-461A-A2C4-B252B55AF67C}"/>
              </a:ext>
            </a:extLst>
          </p:cNvPr>
          <p:cNvSpPr txBox="1"/>
          <p:nvPr/>
        </p:nvSpPr>
        <p:spPr>
          <a:xfrm>
            <a:off x="1936289" y="289321"/>
            <a:ext cx="8436863"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RESOURCES</a:t>
            </a:r>
            <a:endParaRPr lang="en-US" dirty="0"/>
          </a:p>
        </p:txBody>
      </p:sp>
      <p:sp>
        <p:nvSpPr>
          <p:cNvPr id="16" name="Rectangle 15">
            <a:extLst>
              <a:ext uri="{FF2B5EF4-FFF2-40B4-BE49-F238E27FC236}">
                <a16:creationId xmlns:a16="http://schemas.microsoft.com/office/drawing/2014/main" id="{03875D39-2607-4446-8077-4AB345F49CBE}"/>
              </a:ext>
            </a:extLst>
          </p:cNvPr>
          <p:cNvSpPr/>
          <p:nvPr/>
        </p:nvSpPr>
        <p:spPr>
          <a:xfrm>
            <a:off x="1274607" y="1264954"/>
            <a:ext cx="4349964" cy="2862322"/>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txBody>
          <a:bodyPr wrap="square">
            <a:spAutoFit/>
          </a:bodyPr>
          <a:lstStyle/>
          <a:p>
            <a:endParaRPr lang="en-US" b="1" dirty="0">
              <a:solidFill>
                <a:srgbClr val="6B6354"/>
              </a:solidFill>
              <a:latin typeface="Gotham-Light"/>
            </a:endParaRPr>
          </a:p>
          <a:p>
            <a:endParaRPr lang="en-US" b="1" dirty="0">
              <a:solidFill>
                <a:srgbClr val="6B6354"/>
              </a:solidFill>
              <a:latin typeface="Gotham-Light"/>
            </a:endParaRPr>
          </a:p>
          <a:p>
            <a:endParaRPr lang="en-US" b="1" dirty="0">
              <a:solidFill>
                <a:srgbClr val="6B6354"/>
              </a:solidFill>
              <a:latin typeface="Gotham-Light"/>
            </a:endParaRPr>
          </a:p>
          <a:p>
            <a:endParaRPr lang="en-US" b="1" dirty="0">
              <a:solidFill>
                <a:srgbClr val="6B6354"/>
              </a:solidFill>
              <a:latin typeface="Gotham-Light"/>
            </a:endParaRPr>
          </a:p>
          <a:p>
            <a:endParaRPr lang="en-US" b="1" dirty="0">
              <a:solidFill>
                <a:srgbClr val="6B6354"/>
              </a:solidFill>
              <a:latin typeface="Gotham-Light"/>
            </a:endParaRPr>
          </a:p>
          <a:p>
            <a:r>
              <a:rPr lang="en-US" b="1" dirty="0">
                <a:solidFill>
                  <a:srgbClr val="6B6354"/>
                </a:solidFill>
                <a:latin typeface="Gotham-Light"/>
              </a:rPr>
              <a:t>Jordan Valley Water Conservancy District</a:t>
            </a:r>
            <a:br>
              <a:rPr lang="en-US" dirty="0"/>
            </a:br>
            <a:r>
              <a:rPr lang="en-US" dirty="0">
                <a:solidFill>
                  <a:srgbClr val="6B6354"/>
                </a:solidFill>
                <a:latin typeface="Gotham-Light"/>
              </a:rPr>
              <a:t>8215 South 1300 West</a:t>
            </a:r>
            <a:br>
              <a:rPr lang="en-US" dirty="0"/>
            </a:br>
            <a:r>
              <a:rPr lang="en-US" dirty="0" err="1">
                <a:solidFill>
                  <a:srgbClr val="6B6354"/>
                </a:solidFill>
                <a:latin typeface="Gotham-Light"/>
              </a:rPr>
              <a:t>West</a:t>
            </a:r>
            <a:r>
              <a:rPr lang="en-US" dirty="0">
                <a:solidFill>
                  <a:srgbClr val="6B6354"/>
                </a:solidFill>
                <a:latin typeface="Gotham-Light"/>
              </a:rPr>
              <a:t> Jordan, UT 84088</a:t>
            </a:r>
          </a:p>
          <a:p>
            <a:r>
              <a:rPr lang="en-US" dirty="0">
                <a:solidFill>
                  <a:srgbClr val="6B6354"/>
                </a:solidFill>
                <a:latin typeface="Gotham-Light"/>
              </a:rPr>
              <a:t>Phone: 801-565-4300</a:t>
            </a:r>
          </a:p>
          <a:p>
            <a:r>
              <a:rPr lang="en-US" dirty="0">
                <a:solidFill>
                  <a:schemeClr val="accent1"/>
                </a:solidFill>
                <a:hlinkClick r:id="rId4">
                  <a:extLst>
                    <a:ext uri="{A12FA001-AC4F-418D-AE19-62706E023703}">
                      <ahyp:hlinkClr xmlns:ahyp="http://schemas.microsoft.com/office/drawing/2018/hyperlinkcolor" val="tx"/>
                    </a:ext>
                  </a:extLst>
                </a:hlinkClick>
              </a:rPr>
              <a:t>https://jvwcd.org/</a:t>
            </a:r>
            <a:endParaRPr lang="en-US" dirty="0">
              <a:solidFill>
                <a:schemeClr val="accent1"/>
              </a:solidFill>
            </a:endParaRPr>
          </a:p>
        </p:txBody>
      </p:sp>
      <p:sp>
        <p:nvSpPr>
          <p:cNvPr id="18" name="Rectangle 17">
            <a:extLst>
              <a:ext uri="{FF2B5EF4-FFF2-40B4-BE49-F238E27FC236}">
                <a16:creationId xmlns:a16="http://schemas.microsoft.com/office/drawing/2014/main" id="{9CE39E63-1F5A-4A9A-B522-0633786E99F1}"/>
              </a:ext>
            </a:extLst>
          </p:cNvPr>
          <p:cNvSpPr/>
          <p:nvPr/>
        </p:nvSpPr>
        <p:spPr>
          <a:xfrm>
            <a:off x="6315529" y="1264953"/>
            <a:ext cx="4349964" cy="2862322"/>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txBody>
          <a:bodyPr wrap="square">
            <a:spAutoFit/>
          </a:bodyPr>
          <a:lstStyle/>
          <a:p>
            <a:endParaRPr lang="en-US" b="1" dirty="0">
              <a:solidFill>
                <a:srgbClr val="6B6354"/>
              </a:solidFill>
              <a:latin typeface="Gotham-Light"/>
            </a:endParaRPr>
          </a:p>
          <a:p>
            <a:endParaRPr lang="en-US" b="1" dirty="0">
              <a:solidFill>
                <a:srgbClr val="6B6354"/>
              </a:solidFill>
              <a:latin typeface="Gotham-Light"/>
            </a:endParaRPr>
          </a:p>
          <a:p>
            <a:endParaRPr lang="en-US" b="1" dirty="0">
              <a:solidFill>
                <a:srgbClr val="6B6354"/>
              </a:solidFill>
              <a:latin typeface="Gotham-Light"/>
            </a:endParaRPr>
          </a:p>
          <a:p>
            <a:endParaRPr lang="en-US" b="1" dirty="0">
              <a:solidFill>
                <a:srgbClr val="6B6354"/>
              </a:solidFill>
              <a:latin typeface="Gotham-Light"/>
            </a:endParaRPr>
          </a:p>
          <a:p>
            <a:endParaRPr lang="en-US" b="1" dirty="0">
              <a:solidFill>
                <a:srgbClr val="6B6354"/>
              </a:solidFill>
              <a:latin typeface="Gotham-Light"/>
            </a:endParaRPr>
          </a:p>
          <a:p>
            <a:r>
              <a:rPr lang="en-US" b="1" dirty="0">
                <a:solidFill>
                  <a:srgbClr val="6B6354"/>
                </a:solidFill>
                <a:latin typeface="Gotham-Light"/>
              </a:rPr>
              <a:t>Tooele City Water Conservation Report</a:t>
            </a:r>
            <a:br>
              <a:rPr lang="en-US" dirty="0"/>
            </a:br>
            <a:r>
              <a:rPr lang="en-US" dirty="0">
                <a:solidFill>
                  <a:srgbClr val="6B6354"/>
                </a:solidFill>
                <a:latin typeface="Gotham-Light"/>
              </a:rPr>
              <a:t>90 North Main St</a:t>
            </a:r>
            <a:br>
              <a:rPr lang="en-US" dirty="0"/>
            </a:br>
            <a:r>
              <a:rPr lang="en-US" dirty="0">
                <a:solidFill>
                  <a:srgbClr val="6B6354"/>
                </a:solidFill>
                <a:latin typeface="Gotham-Light"/>
              </a:rPr>
              <a:t>Tooele, UT  84074</a:t>
            </a:r>
          </a:p>
          <a:p>
            <a:r>
              <a:rPr lang="en-US" dirty="0">
                <a:solidFill>
                  <a:srgbClr val="6B6354"/>
                </a:solidFill>
                <a:latin typeface="Gotham-Light"/>
              </a:rPr>
              <a:t>Phone: 435-843-2130</a:t>
            </a:r>
          </a:p>
          <a:p>
            <a:r>
              <a:rPr lang="en-US" dirty="0">
                <a:solidFill>
                  <a:schemeClr val="accent1"/>
                </a:solidFill>
                <a:latin typeface="Gotham-Light"/>
                <a:hlinkClick r:id="rId5">
                  <a:extLst>
                    <a:ext uri="{A12FA001-AC4F-418D-AE19-62706E023703}">
                      <ahyp:hlinkClr xmlns:ahyp="http://schemas.microsoft.com/office/drawing/2018/hyperlinkcolor" val="tx"/>
                    </a:ext>
                  </a:extLst>
                </a:hlinkClick>
              </a:rPr>
              <a:t>https://tooelecity.org/</a:t>
            </a:r>
            <a:endParaRPr lang="en-US" dirty="0">
              <a:solidFill>
                <a:schemeClr val="accent1"/>
              </a:solidFill>
              <a:latin typeface="Gotham-Light"/>
            </a:endParaRPr>
          </a:p>
        </p:txBody>
      </p:sp>
      <p:sp>
        <p:nvSpPr>
          <p:cNvPr id="21" name="Rectangle 20">
            <a:extLst>
              <a:ext uri="{FF2B5EF4-FFF2-40B4-BE49-F238E27FC236}">
                <a16:creationId xmlns:a16="http://schemas.microsoft.com/office/drawing/2014/main" id="{564ECA3E-B29C-4107-A0EF-E916B1513E49}"/>
              </a:ext>
            </a:extLst>
          </p:cNvPr>
          <p:cNvSpPr/>
          <p:nvPr/>
        </p:nvSpPr>
        <p:spPr>
          <a:xfrm>
            <a:off x="4079631" y="4209265"/>
            <a:ext cx="3786554" cy="2031325"/>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txBody>
          <a:bodyPr wrap="square">
            <a:spAutoFit/>
          </a:bodyPr>
          <a:lstStyle/>
          <a:p>
            <a:pPr algn="ctr"/>
            <a:endParaRPr lang="en-US" dirty="0">
              <a:hlinkClick r:id="rId6">
                <a:extLst>
                  <a:ext uri="{A12FA001-AC4F-418D-AE19-62706E023703}">
                    <ahyp:hlinkClr xmlns:ahyp="http://schemas.microsoft.com/office/drawing/2018/hyperlinkcolor" val="tx"/>
                  </a:ext>
                </a:extLst>
              </a:hlinkClick>
            </a:endParaRPr>
          </a:p>
          <a:p>
            <a:pPr algn="ctr"/>
            <a:endParaRPr lang="en-US" dirty="0">
              <a:hlinkClick r:id="rId6">
                <a:extLst>
                  <a:ext uri="{A12FA001-AC4F-418D-AE19-62706E023703}">
                    <ahyp:hlinkClr xmlns:ahyp="http://schemas.microsoft.com/office/drawing/2018/hyperlinkcolor" val="tx"/>
                  </a:ext>
                </a:extLst>
              </a:hlinkClick>
            </a:endParaRPr>
          </a:p>
          <a:p>
            <a:pPr algn="ctr"/>
            <a:endParaRPr lang="en-US" dirty="0">
              <a:hlinkClick r:id="rId6">
                <a:extLst>
                  <a:ext uri="{A12FA001-AC4F-418D-AE19-62706E023703}">
                    <ahyp:hlinkClr xmlns:ahyp="http://schemas.microsoft.com/office/drawing/2018/hyperlinkcolor" val="tx"/>
                  </a:ext>
                </a:extLst>
              </a:hlinkClick>
            </a:endParaRPr>
          </a:p>
          <a:p>
            <a:pPr algn="ctr"/>
            <a:endParaRPr lang="en-US" dirty="0">
              <a:hlinkClick r:id="rId6">
                <a:extLst>
                  <a:ext uri="{A12FA001-AC4F-418D-AE19-62706E023703}">
                    <ahyp:hlinkClr xmlns:ahyp="http://schemas.microsoft.com/office/drawing/2018/hyperlinkcolor" val="tx"/>
                  </a:ext>
                </a:extLst>
              </a:hlinkClick>
            </a:endParaRPr>
          </a:p>
          <a:p>
            <a:pPr algn="ctr"/>
            <a:endParaRPr lang="en-US" dirty="0">
              <a:hlinkClick r:id="rId6">
                <a:extLst>
                  <a:ext uri="{A12FA001-AC4F-418D-AE19-62706E023703}">
                    <ahyp:hlinkClr xmlns:ahyp="http://schemas.microsoft.com/office/drawing/2018/hyperlinkcolor" val="tx"/>
                  </a:ext>
                </a:extLst>
              </a:hlinkClick>
            </a:endParaRPr>
          </a:p>
          <a:p>
            <a:pPr algn="ctr"/>
            <a:r>
              <a:rPr lang="en-US" dirty="0">
                <a:solidFill>
                  <a:schemeClr val="accent1"/>
                </a:solidFill>
                <a:hlinkClick r:id="rId6">
                  <a:extLst>
                    <a:ext uri="{A12FA001-AC4F-418D-AE19-62706E023703}">
                      <ahyp:hlinkClr xmlns:ahyp="http://schemas.microsoft.com/office/drawing/2018/hyperlinkcolor" val="tx"/>
                    </a:ext>
                  </a:extLst>
                </a:hlinkClick>
              </a:rPr>
              <a:t>https://conservewater.utah.gov/</a:t>
            </a:r>
            <a:br>
              <a:rPr lang="en-US" dirty="0">
                <a:solidFill>
                  <a:schemeClr val="accent1"/>
                </a:solidFill>
                <a:hlinkClick r:id="rId6">
                  <a:extLst>
                    <a:ext uri="{A12FA001-AC4F-418D-AE19-62706E023703}">
                      <ahyp:hlinkClr xmlns:ahyp="http://schemas.microsoft.com/office/drawing/2018/hyperlinkcolor" val="tx"/>
                    </a:ext>
                  </a:extLst>
                </a:hlinkClick>
              </a:rPr>
            </a:br>
            <a:r>
              <a:rPr lang="en-US" dirty="0">
                <a:solidFill>
                  <a:schemeClr val="accent1"/>
                </a:solidFill>
                <a:hlinkClick r:id="rId6">
                  <a:extLst>
                    <a:ext uri="{A12FA001-AC4F-418D-AE19-62706E023703}">
                      <ahyp:hlinkClr xmlns:ahyp="http://schemas.microsoft.com/office/drawing/2018/hyperlinkcolor" val="tx"/>
                    </a:ext>
                  </a:extLst>
                </a:hlinkClick>
              </a:rPr>
              <a:t>https://slowtheflow.org/</a:t>
            </a:r>
            <a:endParaRPr lang="en-US" dirty="0">
              <a:solidFill>
                <a:schemeClr val="accent1"/>
              </a:solidFill>
            </a:endParaRPr>
          </a:p>
        </p:txBody>
      </p:sp>
      <p:pic>
        <p:nvPicPr>
          <p:cNvPr id="5126" name="Picture 6" descr="Slow the Flow – Save H2O">
            <a:extLst>
              <a:ext uri="{FF2B5EF4-FFF2-40B4-BE49-F238E27FC236}">
                <a16:creationId xmlns:a16="http://schemas.microsoft.com/office/drawing/2014/main" id="{A1F41967-236D-43CB-8040-1308951819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499" y="4297407"/>
            <a:ext cx="2095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aintenance Worker, in West Jordan | KSL.com">
            <a:extLst>
              <a:ext uri="{FF2B5EF4-FFF2-40B4-BE49-F238E27FC236}">
                <a16:creationId xmlns:a16="http://schemas.microsoft.com/office/drawing/2014/main" id="{D54A5094-2EAE-4C73-B421-9F8CFF653C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4796" y="1299393"/>
            <a:ext cx="2429586" cy="12900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iathlon Sponsors | Tooele City">
            <a:extLst>
              <a:ext uri="{FF2B5EF4-FFF2-40B4-BE49-F238E27FC236}">
                <a16:creationId xmlns:a16="http://schemas.microsoft.com/office/drawing/2014/main" id="{066ACA93-5284-447A-A789-D943C552E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8781" y="1342371"/>
            <a:ext cx="2623461" cy="12041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FB91A96-E04B-4B26-B887-64A7C225AFEA}"/>
              </a:ext>
            </a:extLst>
          </p:cNvPr>
          <p:cNvSpPr txBox="1"/>
          <p:nvPr/>
        </p:nvSpPr>
        <p:spPr>
          <a:xfrm>
            <a:off x="2568356" y="6297165"/>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pic>
        <p:nvPicPr>
          <p:cNvPr id="15" name="Picture 14">
            <a:extLst>
              <a:ext uri="{FF2B5EF4-FFF2-40B4-BE49-F238E27FC236}">
                <a16:creationId xmlns:a16="http://schemas.microsoft.com/office/drawing/2014/main" id="{EC2351D2-2D75-42FC-80F2-FEE7207281DA}"/>
              </a:ext>
            </a:extLst>
          </p:cNvPr>
          <p:cNvPicPr>
            <a:picLocks noChangeAspect="1"/>
          </p:cNvPicPr>
          <p:nvPr/>
        </p:nvPicPr>
        <p:blipFill>
          <a:blip r:embed="rId10"/>
          <a:stretch>
            <a:fillRect/>
          </a:stretch>
        </p:blipFill>
        <p:spPr>
          <a:xfrm>
            <a:off x="4553209" y="4367678"/>
            <a:ext cx="1109192" cy="1307751"/>
          </a:xfrm>
          <a:prstGeom prst="rect">
            <a:avLst/>
          </a:prstGeom>
        </p:spPr>
      </p:pic>
    </p:spTree>
    <p:extLst>
      <p:ext uri="{BB962C8B-B14F-4D97-AF65-F5344CB8AC3E}">
        <p14:creationId xmlns:p14="http://schemas.microsoft.com/office/powerpoint/2010/main" val="37150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 calcmode="lin" valueType="num">
                                      <p:cBhvr additive="base">
                                        <p:cTn id="21" dur="500" fill="hold"/>
                                        <p:tgtEl>
                                          <p:spTgt spid="5124"/>
                                        </p:tgtEl>
                                        <p:attrNameLst>
                                          <p:attrName>ppt_x</p:attrName>
                                        </p:attrNameLst>
                                      </p:cBhvr>
                                      <p:tavLst>
                                        <p:tav tm="0">
                                          <p:val>
                                            <p:strVal val="#ppt_x"/>
                                          </p:val>
                                        </p:tav>
                                        <p:tav tm="100000">
                                          <p:val>
                                            <p:strVal val="#ppt_x"/>
                                          </p:val>
                                        </p:tav>
                                      </p:tavLst>
                                    </p:anim>
                                    <p:anim calcmode="lin" valueType="num">
                                      <p:cBhvr additive="base">
                                        <p:cTn id="2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additive="base">
                                        <p:cTn id="31" dur="500" fill="hold"/>
                                        <p:tgtEl>
                                          <p:spTgt spid="5126"/>
                                        </p:tgtEl>
                                        <p:attrNameLst>
                                          <p:attrName>ppt_x</p:attrName>
                                        </p:attrNameLst>
                                      </p:cBhvr>
                                      <p:tavLst>
                                        <p:tav tm="0">
                                          <p:val>
                                            <p:strVal val="#ppt_x"/>
                                          </p:val>
                                        </p:tav>
                                        <p:tav tm="100000">
                                          <p:val>
                                            <p:strVal val="#ppt_x"/>
                                          </p:val>
                                        </p:tav>
                                      </p:tavLst>
                                    </p:anim>
                                    <p:anim calcmode="lin" valueType="num">
                                      <p:cBhvr additive="base">
                                        <p:cTn id="32" dur="500" fill="hold"/>
                                        <p:tgtEl>
                                          <p:spTgt spid="51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pic>
        <p:nvPicPr>
          <p:cNvPr id="6" name="Picture 5">
            <a:extLst>
              <a:ext uri="{FF2B5EF4-FFF2-40B4-BE49-F238E27FC236}">
                <a16:creationId xmlns:a16="http://schemas.microsoft.com/office/drawing/2014/main" id="{2367213A-8F63-4D56-A478-423248DBD4AC}"/>
              </a:ext>
            </a:extLst>
          </p:cNvPr>
          <p:cNvPicPr>
            <a:picLocks noChangeAspect="1"/>
          </p:cNvPicPr>
          <p:nvPr/>
        </p:nvPicPr>
        <p:blipFill>
          <a:blip r:embed="rId3"/>
          <a:stretch>
            <a:fillRect/>
          </a:stretch>
        </p:blipFill>
        <p:spPr>
          <a:xfrm>
            <a:off x="0" y="5850632"/>
            <a:ext cx="1944628" cy="893066"/>
          </a:xfrm>
          <a:prstGeom prst="rect">
            <a:avLst/>
          </a:prstGeom>
        </p:spPr>
      </p:pic>
      <p:sp>
        <p:nvSpPr>
          <p:cNvPr id="10" name="TextBox 9">
            <a:extLst>
              <a:ext uri="{FF2B5EF4-FFF2-40B4-BE49-F238E27FC236}">
                <a16:creationId xmlns:a16="http://schemas.microsoft.com/office/drawing/2014/main" id="{933793A7-4E97-430B-8D10-FADF9F8AA98D}"/>
              </a:ext>
            </a:extLst>
          </p:cNvPr>
          <p:cNvSpPr txBox="1"/>
          <p:nvPr/>
        </p:nvSpPr>
        <p:spPr>
          <a:xfrm>
            <a:off x="1877568" y="289321"/>
            <a:ext cx="8436863" cy="144655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QUESTIONS &amp; DISCUSSION</a:t>
            </a:r>
          </a:p>
          <a:p>
            <a:pPr algn="ctr"/>
            <a:r>
              <a:rPr lang="en-US" sz="2400" b="1" dirty="0">
                <a:solidFill>
                  <a:srgbClr val="0070C0"/>
                </a:solidFill>
              </a:rPr>
              <a:t>Tooele City </a:t>
            </a:r>
          </a:p>
          <a:p>
            <a:pPr algn="ctr"/>
            <a:r>
              <a:rPr lang="en-US" sz="2400" b="1" dirty="0">
                <a:solidFill>
                  <a:srgbClr val="0070C0"/>
                </a:solidFill>
              </a:rPr>
              <a:t>435-843-2100</a:t>
            </a:r>
            <a:endParaRPr lang="en-US" sz="2400" dirty="0"/>
          </a:p>
        </p:txBody>
      </p:sp>
      <p:sp>
        <p:nvSpPr>
          <p:cNvPr id="11" name="TextBox 10">
            <a:extLst>
              <a:ext uri="{FF2B5EF4-FFF2-40B4-BE49-F238E27FC236}">
                <a16:creationId xmlns:a16="http://schemas.microsoft.com/office/drawing/2014/main" id="{41F5458E-C740-40D5-89F6-72F46AF7189D}"/>
              </a:ext>
            </a:extLst>
          </p:cNvPr>
          <p:cNvSpPr txBox="1"/>
          <p:nvPr/>
        </p:nvSpPr>
        <p:spPr>
          <a:xfrm>
            <a:off x="2568356" y="6168569"/>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pic>
        <p:nvPicPr>
          <p:cNvPr id="9222" name="Picture 6" descr="Water Conservation | SLCo">
            <a:extLst>
              <a:ext uri="{FF2B5EF4-FFF2-40B4-BE49-F238E27FC236}">
                <a16:creationId xmlns:a16="http://schemas.microsoft.com/office/drawing/2014/main" id="{2295EB8C-CD38-473F-9C11-9F7F9A241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008" y="1932463"/>
            <a:ext cx="4179983" cy="417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0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sp>
        <p:nvSpPr>
          <p:cNvPr id="10" name="TextBox 9">
            <a:extLst>
              <a:ext uri="{FF2B5EF4-FFF2-40B4-BE49-F238E27FC236}">
                <a16:creationId xmlns:a16="http://schemas.microsoft.com/office/drawing/2014/main" id="{933793A7-4E97-430B-8D10-FADF9F8AA98D}"/>
              </a:ext>
            </a:extLst>
          </p:cNvPr>
          <p:cNvSpPr txBox="1"/>
          <p:nvPr/>
        </p:nvSpPr>
        <p:spPr>
          <a:xfrm>
            <a:off x="1944628" y="289321"/>
            <a:ext cx="8436863" cy="6247864"/>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Join us in for the next </a:t>
            </a:r>
            <a:br>
              <a:rPr lang="en-US" sz="4000" b="1" dirty="0">
                <a:solidFill>
                  <a:srgbClr val="0070C0"/>
                </a:solidFill>
              </a:rPr>
            </a:br>
            <a:r>
              <a:rPr lang="en-US" sz="4400" b="1" dirty="0">
                <a:solidFill>
                  <a:srgbClr val="0070C0"/>
                </a:solidFill>
              </a:rPr>
              <a:t>MONDAY WITH THE MAYOR</a:t>
            </a:r>
            <a:br>
              <a:rPr lang="en-US" sz="4000" b="1" dirty="0">
                <a:solidFill>
                  <a:srgbClr val="0070C0"/>
                </a:solidFill>
              </a:rPr>
            </a:br>
            <a:br>
              <a:rPr lang="en-US" sz="800" b="1" dirty="0">
                <a:solidFill>
                  <a:srgbClr val="0070C0"/>
                </a:solidFill>
              </a:rPr>
            </a:br>
            <a:br>
              <a:rPr lang="en-US" sz="800" b="1" dirty="0">
                <a:solidFill>
                  <a:srgbClr val="0070C0"/>
                </a:solidFill>
              </a:rPr>
            </a:br>
            <a:r>
              <a:rPr lang="en-US" sz="3600" b="1" dirty="0">
                <a:solidFill>
                  <a:srgbClr val="0070C0"/>
                </a:solidFill>
              </a:rPr>
              <a:t>Email questions to: </a:t>
            </a:r>
          </a:p>
          <a:p>
            <a:pPr algn="ctr"/>
            <a:r>
              <a:rPr lang="en-US" sz="3600" b="1" dirty="0">
                <a:solidFill>
                  <a:schemeClr val="accent1"/>
                </a:solidFill>
                <a:hlinkClick r:id="rId3">
                  <a:extLst>
                    <a:ext uri="{A12FA001-AC4F-418D-AE19-62706E023703}">
                      <ahyp:hlinkClr xmlns:ahyp="http://schemas.microsoft.com/office/drawing/2018/hyperlinkcolor" val="tx"/>
                    </a:ext>
                  </a:extLst>
                </a:hlinkClick>
              </a:rPr>
              <a:t>mondaywiththemayor@tooelecity.org</a:t>
            </a:r>
            <a:endParaRPr lang="en-US" sz="3600" b="1" dirty="0">
              <a:solidFill>
                <a:schemeClr val="accent1"/>
              </a:solidFill>
            </a:endParaRPr>
          </a:p>
          <a:p>
            <a:pPr algn="ctr"/>
            <a:r>
              <a:rPr lang="en-US" sz="3600" b="1" dirty="0">
                <a:solidFill>
                  <a:schemeClr val="accent1"/>
                </a:solidFill>
              </a:rPr>
              <a:t>(435) 843-2104</a:t>
            </a:r>
          </a:p>
          <a:p>
            <a:pPr algn="ctr"/>
            <a:endParaRPr lang="en-US" sz="4000" b="1" dirty="0">
              <a:solidFill>
                <a:srgbClr val="0070C0"/>
              </a:solidFill>
            </a:endParaRPr>
          </a:p>
          <a:p>
            <a:pPr algn="ctr"/>
            <a:r>
              <a:rPr lang="en-US" sz="3600" b="1" dirty="0">
                <a:solidFill>
                  <a:srgbClr val="0070C0"/>
                </a:solidFill>
              </a:rPr>
              <a:t>Find more information at our website: </a:t>
            </a:r>
            <a:br>
              <a:rPr lang="en-US" sz="3600" b="1" dirty="0">
                <a:solidFill>
                  <a:srgbClr val="0070C0"/>
                </a:solidFill>
              </a:rPr>
            </a:br>
            <a:r>
              <a:rPr lang="en-US" sz="3600" b="1" dirty="0">
                <a:solidFill>
                  <a:schemeClr val="accent1"/>
                </a:solidFill>
                <a:hlinkClick r:id="rId4">
                  <a:extLst>
                    <a:ext uri="{A12FA001-AC4F-418D-AE19-62706E023703}">
                      <ahyp:hlinkClr xmlns:ahyp="http://schemas.microsoft.com/office/drawing/2018/hyperlinkcolor" val="tx"/>
                    </a:ext>
                  </a:extLst>
                </a:hlinkClick>
              </a:rPr>
              <a:t>www.tooelecity.org</a:t>
            </a:r>
            <a:endParaRPr lang="en-US" sz="3600" b="1" dirty="0">
              <a:solidFill>
                <a:schemeClr val="accent1"/>
              </a:solidFill>
            </a:endParaRPr>
          </a:p>
          <a:p>
            <a:pPr algn="ctr"/>
            <a:endParaRPr lang="en-US" sz="4000" b="1" dirty="0">
              <a:solidFill>
                <a:schemeClr val="accent1"/>
              </a:solidFill>
            </a:endParaRPr>
          </a:p>
          <a:p>
            <a:pPr algn="ctr"/>
            <a:endParaRPr lang="en-US" sz="4000" b="1" dirty="0">
              <a:solidFill>
                <a:schemeClr val="accent1"/>
              </a:solidFill>
            </a:endParaRPr>
          </a:p>
        </p:txBody>
      </p:sp>
      <p:pic>
        <p:nvPicPr>
          <p:cNvPr id="9" name="Picture 8">
            <a:extLst>
              <a:ext uri="{FF2B5EF4-FFF2-40B4-BE49-F238E27FC236}">
                <a16:creationId xmlns:a16="http://schemas.microsoft.com/office/drawing/2014/main" id="{64723E2D-09B4-4723-A859-6F353229D7ED}"/>
              </a:ext>
            </a:extLst>
          </p:cNvPr>
          <p:cNvPicPr>
            <a:picLocks noChangeAspect="1"/>
          </p:cNvPicPr>
          <p:nvPr/>
        </p:nvPicPr>
        <p:blipFill>
          <a:blip r:embed="rId5"/>
          <a:stretch>
            <a:fillRect/>
          </a:stretch>
        </p:blipFill>
        <p:spPr>
          <a:xfrm>
            <a:off x="5190745" y="5430029"/>
            <a:ext cx="1944628" cy="893066"/>
          </a:xfrm>
          <a:prstGeom prst="rect">
            <a:avLst/>
          </a:prstGeom>
        </p:spPr>
      </p:pic>
    </p:spTree>
    <p:extLst>
      <p:ext uri="{BB962C8B-B14F-4D97-AF65-F5344CB8AC3E}">
        <p14:creationId xmlns:p14="http://schemas.microsoft.com/office/powerpoint/2010/main" val="255460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pic>
        <p:nvPicPr>
          <p:cNvPr id="6" name="Picture 5">
            <a:extLst>
              <a:ext uri="{FF2B5EF4-FFF2-40B4-BE49-F238E27FC236}">
                <a16:creationId xmlns:a16="http://schemas.microsoft.com/office/drawing/2014/main" id="{2367213A-8F63-4D56-A478-423248DBD4AC}"/>
              </a:ext>
            </a:extLst>
          </p:cNvPr>
          <p:cNvPicPr>
            <a:picLocks noChangeAspect="1"/>
          </p:cNvPicPr>
          <p:nvPr/>
        </p:nvPicPr>
        <p:blipFill>
          <a:blip r:embed="rId3"/>
          <a:stretch>
            <a:fillRect/>
          </a:stretch>
        </p:blipFill>
        <p:spPr>
          <a:xfrm>
            <a:off x="10292861" y="5995388"/>
            <a:ext cx="1676400" cy="769883"/>
          </a:xfrm>
          <a:prstGeom prst="rect">
            <a:avLst/>
          </a:prstGeom>
        </p:spPr>
      </p:pic>
      <p:sp>
        <p:nvSpPr>
          <p:cNvPr id="12" name="TextBox 11">
            <a:extLst>
              <a:ext uri="{FF2B5EF4-FFF2-40B4-BE49-F238E27FC236}">
                <a16:creationId xmlns:a16="http://schemas.microsoft.com/office/drawing/2014/main" id="{8EE39A5F-2217-4E4E-BC04-39AA4552C6FF}"/>
              </a:ext>
            </a:extLst>
          </p:cNvPr>
          <p:cNvSpPr txBox="1"/>
          <p:nvPr/>
        </p:nvSpPr>
        <p:spPr>
          <a:xfrm>
            <a:off x="2485893" y="6144720"/>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sp>
        <p:nvSpPr>
          <p:cNvPr id="13" name="TextBox 12">
            <a:extLst>
              <a:ext uri="{FF2B5EF4-FFF2-40B4-BE49-F238E27FC236}">
                <a16:creationId xmlns:a16="http://schemas.microsoft.com/office/drawing/2014/main" id="{5C78E923-BD13-42BA-8C65-5FE045A0D4A6}"/>
              </a:ext>
            </a:extLst>
          </p:cNvPr>
          <p:cNvSpPr txBox="1"/>
          <p:nvPr/>
        </p:nvSpPr>
        <p:spPr>
          <a:xfrm>
            <a:off x="2651420" y="208421"/>
            <a:ext cx="6724235"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UNDERSTANDING the LINGO</a:t>
            </a:r>
            <a:endParaRPr lang="en-US" dirty="0"/>
          </a:p>
        </p:txBody>
      </p:sp>
      <p:pic>
        <p:nvPicPr>
          <p:cNvPr id="8" name="Picture 7">
            <a:extLst>
              <a:ext uri="{FF2B5EF4-FFF2-40B4-BE49-F238E27FC236}">
                <a16:creationId xmlns:a16="http://schemas.microsoft.com/office/drawing/2014/main" id="{5CA4057C-7ACE-4936-B2CE-9EE3618DEEC1}"/>
              </a:ext>
            </a:extLst>
          </p:cNvPr>
          <p:cNvPicPr>
            <a:picLocks noChangeAspect="1"/>
          </p:cNvPicPr>
          <p:nvPr/>
        </p:nvPicPr>
        <p:blipFill>
          <a:blip r:embed="rId4"/>
          <a:stretch>
            <a:fillRect/>
          </a:stretch>
        </p:blipFill>
        <p:spPr>
          <a:xfrm>
            <a:off x="9625251" y="547297"/>
            <a:ext cx="2344010" cy="3234412"/>
          </a:xfrm>
          <a:prstGeom prst="rect">
            <a:avLst/>
          </a:prstGeom>
        </p:spPr>
      </p:pic>
      <p:pic>
        <p:nvPicPr>
          <p:cNvPr id="1032" name="Picture 8" descr="Utility Billing | North Ogden Utah">
            <a:extLst>
              <a:ext uri="{FF2B5EF4-FFF2-40B4-BE49-F238E27FC236}">
                <a16:creationId xmlns:a16="http://schemas.microsoft.com/office/drawing/2014/main" id="{C86B2278-83D3-444C-BA75-B65E8363C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763" y="1915720"/>
            <a:ext cx="1457623" cy="13566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34 No Drinking Water Illustrations &amp; Clip Art - iStock">
            <a:extLst>
              <a:ext uri="{FF2B5EF4-FFF2-40B4-BE49-F238E27FC236}">
                <a16:creationId xmlns:a16="http://schemas.microsoft.com/office/drawing/2014/main" id="{5E02E060-3C93-48DD-BD31-8191C54A3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62" y="3429000"/>
            <a:ext cx="1451875" cy="13508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wage Png Clipart , Png Download - Sewerage Png, Transparent Png - kindpng">
            <a:extLst>
              <a:ext uri="{FF2B5EF4-FFF2-40B4-BE49-F238E27FC236}">
                <a16:creationId xmlns:a16="http://schemas.microsoft.com/office/drawing/2014/main" id="{AB4A4DAD-1C7F-4289-ADFA-BAD3B553CD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763" y="4988229"/>
            <a:ext cx="1457622" cy="14678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989975A-7923-4624-B1C0-F5E6782983EA}"/>
              </a:ext>
            </a:extLst>
          </p:cNvPr>
          <p:cNvPicPr>
            <a:picLocks noChangeAspect="1"/>
          </p:cNvPicPr>
          <p:nvPr/>
        </p:nvPicPr>
        <p:blipFill>
          <a:blip r:embed="rId8"/>
          <a:stretch>
            <a:fillRect/>
          </a:stretch>
        </p:blipFill>
        <p:spPr>
          <a:xfrm>
            <a:off x="9634608" y="3994284"/>
            <a:ext cx="2350179" cy="1907438"/>
          </a:xfrm>
          <a:prstGeom prst="rect">
            <a:avLst/>
          </a:prstGeom>
        </p:spPr>
      </p:pic>
      <p:sp>
        <p:nvSpPr>
          <p:cNvPr id="16" name="TextBox 15">
            <a:extLst>
              <a:ext uri="{FF2B5EF4-FFF2-40B4-BE49-F238E27FC236}">
                <a16:creationId xmlns:a16="http://schemas.microsoft.com/office/drawing/2014/main" id="{1C6D2DC8-0B1F-4651-A385-468288ED9F2E}"/>
              </a:ext>
            </a:extLst>
          </p:cNvPr>
          <p:cNvSpPr txBox="1"/>
          <p:nvPr/>
        </p:nvSpPr>
        <p:spPr>
          <a:xfrm>
            <a:off x="2557391" y="1244887"/>
            <a:ext cx="6912291" cy="4401205"/>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3500" b="1" dirty="0">
                <a:latin typeface="+mj-lt"/>
              </a:rPr>
              <a:t>AQUIFER</a:t>
            </a:r>
            <a:r>
              <a:rPr lang="en-US" sz="3500" dirty="0">
                <a:latin typeface="+mj-lt"/>
              </a:rPr>
              <a:t> </a:t>
            </a:r>
          </a:p>
          <a:p>
            <a:pPr algn="ctr"/>
            <a:r>
              <a:rPr lang="en-US" sz="3500" b="1" dirty="0">
                <a:solidFill>
                  <a:srgbClr val="000000"/>
                </a:solidFill>
                <a:latin typeface="+mj-lt"/>
              </a:rPr>
              <a:t>STORM DRAIN SYSTEM</a:t>
            </a:r>
            <a:r>
              <a:rPr lang="en-US" sz="3500" dirty="0">
                <a:solidFill>
                  <a:srgbClr val="000000"/>
                </a:solidFill>
                <a:latin typeface="+mj-lt"/>
              </a:rPr>
              <a:t> </a:t>
            </a:r>
          </a:p>
          <a:p>
            <a:pPr algn="ctr"/>
            <a:r>
              <a:rPr lang="en-US" sz="3500" b="1" dirty="0">
                <a:latin typeface="+mj-lt"/>
              </a:rPr>
              <a:t>CULINARY WATER/POTABLE WATER</a:t>
            </a:r>
            <a:r>
              <a:rPr lang="en-US" sz="3500" dirty="0">
                <a:latin typeface="+mj-lt"/>
              </a:rPr>
              <a:t> </a:t>
            </a:r>
          </a:p>
          <a:p>
            <a:pPr algn="ctr"/>
            <a:r>
              <a:rPr lang="en-US" sz="3500" b="1" dirty="0">
                <a:latin typeface="+mj-lt"/>
              </a:rPr>
              <a:t>REUSE WATER/SECONDARY WATER</a:t>
            </a:r>
            <a:r>
              <a:rPr lang="en-US" sz="3500" dirty="0">
                <a:latin typeface="+mj-lt"/>
              </a:rPr>
              <a:t> </a:t>
            </a:r>
          </a:p>
          <a:p>
            <a:pPr algn="ctr"/>
            <a:r>
              <a:rPr lang="en-US" sz="3500" b="1" dirty="0">
                <a:latin typeface="+mj-lt"/>
              </a:rPr>
              <a:t>WATER RECLAMATION</a:t>
            </a:r>
            <a:endParaRPr lang="en-US" sz="3500" dirty="0">
              <a:latin typeface="+mj-lt"/>
            </a:endParaRPr>
          </a:p>
          <a:p>
            <a:pPr algn="ctr"/>
            <a:r>
              <a:rPr lang="en-US" sz="3500" b="1" dirty="0">
                <a:latin typeface="+mj-lt"/>
              </a:rPr>
              <a:t>WASTEWATER</a:t>
            </a:r>
            <a:endParaRPr lang="en-US" sz="3500" dirty="0">
              <a:latin typeface="+mj-lt"/>
            </a:endParaRPr>
          </a:p>
          <a:p>
            <a:pPr algn="ctr"/>
            <a:r>
              <a:rPr lang="en-US" sz="3500" b="1" dirty="0"/>
              <a:t>SURFACE WATER</a:t>
            </a:r>
            <a:endParaRPr lang="en-US" sz="3500" dirty="0"/>
          </a:p>
          <a:p>
            <a:pPr algn="ctr"/>
            <a:r>
              <a:rPr lang="en-US" sz="3500" b="1" dirty="0"/>
              <a:t>GROUND WATER</a:t>
            </a:r>
            <a:endParaRPr lang="en-US" sz="3500" dirty="0"/>
          </a:p>
        </p:txBody>
      </p:sp>
      <p:pic>
        <p:nvPicPr>
          <p:cNvPr id="17" name="Picture 4" descr="Free Drain Cliparts, Download Free Drain Cliparts png images, Free ClipArts  on Clipart Library">
            <a:extLst>
              <a:ext uri="{FF2B5EF4-FFF2-40B4-BE49-F238E27FC236}">
                <a16:creationId xmlns:a16="http://schemas.microsoft.com/office/drawing/2014/main" id="{0462754C-6AB7-4390-9F1A-05AEDD1B73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762" y="629587"/>
            <a:ext cx="1451875" cy="109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additive="base">
                                        <p:cTn id="1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 calcmode="lin" valueType="num">
                                      <p:cBhvr additive="base">
                                        <p:cTn id="31"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500" fill="hold"/>
                                        <p:tgtEl>
                                          <p:spTgt spid="1032"/>
                                        </p:tgtEl>
                                        <p:attrNameLst>
                                          <p:attrName>ppt_x</p:attrName>
                                        </p:attrNameLst>
                                      </p:cBhvr>
                                      <p:tavLst>
                                        <p:tav tm="0">
                                          <p:val>
                                            <p:strVal val="#ppt_x"/>
                                          </p:val>
                                        </p:tav>
                                        <p:tav tm="100000">
                                          <p:val>
                                            <p:strVal val="#ppt_x"/>
                                          </p:val>
                                        </p:tav>
                                      </p:tavLst>
                                    </p:anim>
                                    <p:anim calcmode="lin" valueType="num">
                                      <p:cBhvr additive="base">
                                        <p:cTn id="3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 calcmode="lin" valueType="num">
                                      <p:cBhvr additive="base">
                                        <p:cTn id="43"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6"/>
                                        </p:tgtEl>
                                        <p:attrNameLst>
                                          <p:attrName>style.visibility</p:attrName>
                                        </p:attrNameLst>
                                      </p:cBhvr>
                                      <p:to>
                                        <p:strVal val="visible"/>
                                      </p:to>
                                    </p:set>
                                    <p:anim calcmode="lin" valueType="num">
                                      <p:cBhvr additive="base">
                                        <p:cTn id="49" dur="500" fill="hold"/>
                                        <p:tgtEl>
                                          <p:spTgt spid="1036"/>
                                        </p:tgtEl>
                                        <p:attrNameLst>
                                          <p:attrName>ppt_x</p:attrName>
                                        </p:attrNameLst>
                                      </p:cBhvr>
                                      <p:tavLst>
                                        <p:tav tm="0">
                                          <p:val>
                                            <p:strVal val="#ppt_x"/>
                                          </p:val>
                                        </p:tav>
                                        <p:tav tm="100000">
                                          <p:val>
                                            <p:strVal val="#ppt_x"/>
                                          </p:val>
                                        </p:tav>
                                      </p:tavLst>
                                    </p:anim>
                                    <p:anim calcmode="lin" valueType="num">
                                      <p:cBhvr additive="base">
                                        <p:cTn id="5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xEl>
                                              <p:pRg st="4" end="4"/>
                                            </p:txEl>
                                          </p:spTgt>
                                        </p:tgtEl>
                                        <p:attrNameLst>
                                          <p:attrName>style.visibility</p:attrName>
                                        </p:attrNameLst>
                                      </p:cBhvr>
                                      <p:to>
                                        <p:strVal val="visible"/>
                                      </p:to>
                                    </p:set>
                                    <p:anim calcmode="lin" valueType="num">
                                      <p:cBhvr additive="base">
                                        <p:cTn id="5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xEl>
                                              <p:pRg st="5" end="5"/>
                                            </p:txEl>
                                          </p:spTgt>
                                        </p:tgtEl>
                                        <p:attrNameLst>
                                          <p:attrName>style.visibility</p:attrName>
                                        </p:attrNameLst>
                                      </p:cBhvr>
                                      <p:to>
                                        <p:strVal val="visible"/>
                                      </p:to>
                                    </p:set>
                                    <p:anim calcmode="lin" valueType="num">
                                      <p:cBhvr additive="base">
                                        <p:cTn id="67"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38"/>
                                        </p:tgtEl>
                                        <p:attrNameLst>
                                          <p:attrName>style.visibility</p:attrName>
                                        </p:attrNameLst>
                                      </p:cBhvr>
                                      <p:to>
                                        <p:strVal val="visible"/>
                                      </p:to>
                                    </p:set>
                                    <p:anim calcmode="lin" valueType="num">
                                      <p:cBhvr additive="base">
                                        <p:cTn id="73" dur="500" fill="hold"/>
                                        <p:tgtEl>
                                          <p:spTgt spid="1038"/>
                                        </p:tgtEl>
                                        <p:attrNameLst>
                                          <p:attrName>ppt_x</p:attrName>
                                        </p:attrNameLst>
                                      </p:cBhvr>
                                      <p:tavLst>
                                        <p:tav tm="0">
                                          <p:val>
                                            <p:strVal val="#ppt_x"/>
                                          </p:val>
                                        </p:tav>
                                        <p:tav tm="100000">
                                          <p:val>
                                            <p:strVal val="#ppt_x"/>
                                          </p:val>
                                        </p:tav>
                                      </p:tavLst>
                                    </p:anim>
                                    <p:anim calcmode="lin" valueType="num">
                                      <p:cBhvr additive="base">
                                        <p:cTn id="74"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6">
                                            <p:txEl>
                                              <p:pRg st="6" end="6"/>
                                            </p:txEl>
                                          </p:spTgt>
                                        </p:tgtEl>
                                        <p:attrNameLst>
                                          <p:attrName>style.visibility</p:attrName>
                                        </p:attrNameLst>
                                      </p:cBhvr>
                                      <p:to>
                                        <p:strVal val="visible"/>
                                      </p:to>
                                    </p:set>
                                    <p:anim calcmode="lin" valueType="num">
                                      <p:cBhvr additive="base">
                                        <p:cTn id="7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xEl>
                                              <p:pRg st="7" end="7"/>
                                            </p:txEl>
                                          </p:spTgt>
                                        </p:tgtEl>
                                        <p:attrNameLst>
                                          <p:attrName>style.visibility</p:attrName>
                                        </p:attrNameLst>
                                      </p:cBhvr>
                                      <p:to>
                                        <p:strVal val="visible"/>
                                      </p:to>
                                    </p:set>
                                    <p:anim calcmode="lin" valueType="num">
                                      <p:cBhvr additive="base">
                                        <p:cTn id="85"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pic>
        <p:nvPicPr>
          <p:cNvPr id="6" name="Picture 5">
            <a:extLst>
              <a:ext uri="{FF2B5EF4-FFF2-40B4-BE49-F238E27FC236}">
                <a16:creationId xmlns:a16="http://schemas.microsoft.com/office/drawing/2014/main" id="{2367213A-8F63-4D56-A478-423248DBD4AC}"/>
              </a:ext>
            </a:extLst>
          </p:cNvPr>
          <p:cNvPicPr>
            <a:picLocks noChangeAspect="1"/>
          </p:cNvPicPr>
          <p:nvPr/>
        </p:nvPicPr>
        <p:blipFill>
          <a:blip r:embed="rId3"/>
          <a:stretch>
            <a:fillRect/>
          </a:stretch>
        </p:blipFill>
        <p:spPr>
          <a:xfrm>
            <a:off x="0" y="5850632"/>
            <a:ext cx="1944628" cy="893066"/>
          </a:xfrm>
          <a:prstGeom prst="rect">
            <a:avLst/>
          </a:prstGeom>
        </p:spPr>
      </p:pic>
      <p:pic>
        <p:nvPicPr>
          <p:cNvPr id="1026" name="Picture 2" descr="Water rates in turmoil amid disputes over groundwater | Community Impact">
            <a:extLst>
              <a:ext uri="{FF2B5EF4-FFF2-40B4-BE49-F238E27FC236}">
                <a16:creationId xmlns:a16="http://schemas.microsoft.com/office/drawing/2014/main" id="{AF09B65E-8C59-40C0-BC43-BE2941A44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182" y="998607"/>
            <a:ext cx="7867635" cy="5197764"/>
          </a:xfrm>
          <a:prstGeom prst="rect">
            <a:avLst/>
          </a:prstGeom>
          <a:noFill/>
          <a:ln w="44450">
            <a:solidFill>
              <a:schemeClr val="accent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0F0A99F-D5CF-41E6-A7DA-49321A96BD5E}"/>
              </a:ext>
            </a:extLst>
          </p:cNvPr>
          <p:cNvSpPr txBox="1"/>
          <p:nvPr/>
        </p:nvSpPr>
        <p:spPr>
          <a:xfrm>
            <a:off x="268225" y="142576"/>
            <a:ext cx="11923776"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Where does Tooele City Culinary Water Come From? </a:t>
            </a:r>
            <a:endParaRPr lang="en-US" dirty="0"/>
          </a:p>
        </p:txBody>
      </p:sp>
      <p:sp>
        <p:nvSpPr>
          <p:cNvPr id="14" name="TextBox 13">
            <a:extLst>
              <a:ext uri="{FF2B5EF4-FFF2-40B4-BE49-F238E27FC236}">
                <a16:creationId xmlns:a16="http://schemas.microsoft.com/office/drawing/2014/main" id="{6C24D0EB-D9A8-4A7E-9CF3-800F84E92501}"/>
              </a:ext>
            </a:extLst>
          </p:cNvPr>
          <p:cNvSpPr txBox="1"/>
          <p:nvPr/>
        </p:nvSpPr>
        <p:spPr>
          <a:xfrm>
            <a:off x="2568355" y="6343588"/>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spTree>
    <p:extLst>
      <p:ext uri="{BB962C8B-B14F-4D97-AF65-F5344CB8AC3E}">
        <p14:creationId xmlns:p14="http://schemas.microsoft.com/office/powerpoint/2010/main" val="104871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25171-D9DA-42B6-80D5-2156CF8A855C}"/>
              </a:ext>
            </a:extLst>
          </p:cNvPr>
          <p:cNvPicPr>
            <a:picLocks noChangeAspect="1"/>
          </p:cNvPicPr>
          <p:nvPr/>
        </p:nvPicPr>
        <p:blipFill>
          <a:blip r:embed="rId3"/>
          <a:stretch>
            <a:fillRect/>
          </a:stretch>
        </p:blipFill>
        <p:spPr>
          <a:xfrm>
            <a:off x="0" y="5850632"/>
            <a:ext cx="1944628" cy="893066"/>
          </a:xfrm>
          <a:prstGeom prst="rect">
            <a:avLst/>
          </a:prstGeom>
        </p:spPr>
      </p:pic>
      <p:pic>
        <p:nvPicPr>
          <p:cNvPr id="2050" name="Picture 2" descr="https://lh3.googleusercontent.com/7b85896giv7Efbpr3zV1GCK1XIb5KPzHbxnIsDD8I8c2KIQNyCaIiyybRpLjQwlGzICeQhcLr9WVixl-43jckR86sxykz23j7HgsXLGuLKJrKizWR72__jYuVVjL-Qkog3T8DhiL2FFZDkaiu1UFpcfNG_3xbdEpzlYkQXCP159thGB1cx3HUe7PxC1P3MwFJVYlo2Sq0POIpC_xveDrsk0RhaXYI8wEbj0pDGUmqRQNLmJVHHDITM1X_Yw6hmler6ycbER8tXOLZ4rfpVBwXLG18fg-GGWk992GYPYiC8V9ovkV1NVlbhXyVOldYQmz8GXYdwmA8_wKdAp4iAA7MIL-khXgpVWaJ7WlMvD_IXMhCsXn2gX3NBm94VZ1G2UMmKU_fuELKtb8OLQ_irkKDgmHqKEv2PIgG7sTWfrHYedYpKZn5qozLQO-LnrLLH0gmfWPiqUS2-xpbl6LkPMHmpSNLmJ-7FPTrSSG_GzON8wr4w47kApWlfLBLKMlCwYvc_neutCp414DiIzwLzjto4UMILCghA04kyND6d-qlfzWz8g1jAnG5pgrusAqTB1396f1nEgkgzwxu6S1kMcIbnTb8Uy8ONLqYvbesnshLeBUR7NYQPrW6akm-wU5Zsj4ys4oG1Nbplepq1zmT0IQpvX9Vxgc9kkNo7pASl3Xg5H7CIXdgJA8gdkgET6MKyanvNrZ5qjlVdAfDEKc2xcGYQus5G4A8PcGmHsqK1YS4yHHFVsaoDu2JOmxDTGvj3oVbjTnY3VVLogfWB56FZ83jp-8Lugonlqsrg=w1250-h937-no?authuser=1">
            <a:extLst>
              <a:ext uri="{FF2B5EF4-FFF2-40B4-BE49-F238E27FC236}">
                <a16:creationId xmlns:a16="http://schemas.microsoft.com/office/drawing/2014/main" id="{D0EC5F33-6579-4206-8406-131B79054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243" y="1664692"/>
            <a:ext cx="5235589" cy="39280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3554" name="Picture 2" descr="9104f7e6-836b-41d9-8b17-6fc988c280cc@TooeleCity">
            <a:extLst>
              <a:ext uri="{FF2B5EF4-FFF2-40B4-BE49-F238E27FC236}">
                <a16:creationId xmlns:a16="http://schemas.microsoft.com/office/drawing/2014/main" id="{40DEB69E-752D-40E5-B373-A12CCD81C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68" y="1664692"/>
            <a:ext cx="5361557" cy="3928055"/>
          </a:xfrm>
          <a:prstGeom prst="rect">
            <a:avLst/>
          </a:prstGeom>
          <a:noFill/>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2884358-8FE5-4999-ABCC-DBCF72BB5E89}"/>
              </a:ext>
            </a:extLst>
          </p:cNvPr>
          <p:cNvSpPr txBox="1"/>
          <p:nvPr/>
        </p:nvSpPr>
        <p:spPr>
          <a:xfrm>
            <a:off x="1877567" y="386500"/>
            <a:ext cx="8436863"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TOOELE CITY GROUND WATER WELLS</a:t>
            </a:r>
            <a:endParaRPr lang="en-US" dirty="0"/>
          </a:p>
        </p:txBody>
      </p:sp>
      <p:sp>
        <p:nvSpPr>
          <p:cNvPr id="12" name="TextBox 11">
            <a:extLst>
              <a:ext uri="{FF2B5EF4-FFF2-40B4-BE49-F238E27FC236}">
                <a16:creationId xmlns:a16="http://schemas.microsoft.com/office/drawing/2014/main" id="{AC017DED-153C-42C9-BD3C-C183337F9C35}"/>
              </a:ext>
            </a:extLst>
          </p:cNvPr>
          <p:cNvSpPr txBox="1"/>
          <p:nvPr/>
        </p:nvSpPr>
        <p:spPr>
          <a:xfrm>
            <a:off x="2568355" y="6297165"/>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sp>
        <p:nvSpPr>
          <p:cNvPr id="4" name="TextBox 3">
            <a:extLst>
              <a:ext uri="{FF2B5EF4-FFF2-40B4-BE49-F238E27FC236}">
                <a16:creationId xmlns:a16="http://schemas.microsoft.com/office/drawing/2014/main" id="{13532937-60A2-41BF-B2F5-6C46BADF324D}"/>
              </a:ext>
            </a:extLst>
          </p:cNvPr>
          <p:cNvSpPr txBox="1"/>
          <p:nvPr/>
        </p:nvSpPr>
        <p:spPr>
          <a:xfrm>
            <a:off x="634047" y="4575093"/>
            <a:ext cx="1934308" cy="923330"/>
          </a:xfrm>
          <a:prstGeom prst="rect">
            <a:avLst/>
          </a:prstGeom>
          <a:solidFill>
            <a:schemeClr val="bg1"/>
          </a:solidFill>
          <a:ln w="31750">
            <a:solidFill>
              <a:schemeClr val="accent1"/>
            </a:solidFill>
          </a:ln>
        </p:spPr>
        <p:txBody>
          <a:bodyPr wrap="square" rtlCol="0">
            <a:spAutoFit/>
          </a:bodyPr>
          <a:lstStyle/>
          <a:p>
            <a:r>
              <a:rPr lang="en-US" dirty="0"/>
              <a:t>England Acres Wellhouse/Booster Station </a:t>
            </a:r>
          </a:p>
        </p:txBody>
      </p:sp>
      <p:sp>
        <p:nvSpPr>
          <p:cNvPr id="14" name="TextBox 13">
            <a:extLst>
              <a:ext uri="{FF2B5EF4-FFF2-40B4-BE49-F238E27FC236}">
                <a16:creationId xmlns:a16="http://schemas.microsoft.com/office/drawing/2014/main" id="{42BD3FFA-983B-40FE-80E5-02D93200F58C}"/>
              </a:ext>
            </a:extLst>
          </p:cNvPr>
          <p:cNvSpPr txBox="1"/>
          <p:nvPr/>
        </p:nvSpPr>
        <p:spPr>
          <a:xfrm>
            <a:off x="6507309" y="4713592"/>
            <a:ext cx="1934308" cy="769441"/>
          </a:xfrm>
          <a:prstGeom prst="rect">
            <a:avLst/>
          </a:prstGeom>
          <a:solidFill>
            <a:schemeClr val="bg1"/>
          </a:solidFill>
          <a:ln w="31750">
            <a:solidFill>
              <a:schemeClr val="accent1"/>
            </a:solidFill>
          </a:ln>
        </p:spPr>
        <p:txBody>
          <a:bodyPr wrap="square" rtlCol="0">
            <a:spAutoFit/>
          </a:bodyPr>
          <a:lstStyle/>
          <a:p>
            <a:r>
              <a:rPr lang="en-US" dirty="0"/>
              <a:t>Red Del Papa </a:t>
            </a:r>
          </a:p>
          <a:p>
            <a:r>
              <a:rPr lang="en-US" dirty="0"/>
              <a:t>Wellhead</a:t>
            </a:r>
          </a:p>
          <a:p>
            <a:endParaRPr lang="en-US" sz="800" dirty="0"/>
          </a:p>
        </p:txBody>
      </p:sp>
    </p:spTree>
    <p:extLst>
      <p:ext uri="{BB962C8B-B14F-4D97-AF65-F5344CB8AC3E}">
        <p14:creationId xmlns:p14="http://schemas.microsoft.com/office/powerpoint/2010/main" val="42482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25171-D9DA-42B6-80D5-2156CF8A855C}"/>
              </a:ext>
            </a:extLst>
          </p:cNvPr>
          <p:cNvPicPr>
            <a:picLocks noChangeAspect="1"/>
          </p:cNvPicPr>
          <p:nvPr/>
        </p:nvPicPr>
        <p:blipFill>
          <a:blip r:embed="rId3"/>
          <a:stretch>
            <a:fillRect/>
          </a:stretch>
        </p:blipFill>
        <p:spPr>
          <a:xfrm>
            <a:off x="0" y="5850632"/>
            <a:ext cx="1944628" cy="893066"/>
          </a:xfrm>
          <a:prstGeom prst="rect">
            <a:avLst/>
          </a:prstGeom>
        </p:spPr>
      </p:pic>
      <p:pic>
        <p:nvPicPr>
          <p:cNvPr id="24578" name="Picture 2" descr="6faf5534-c48d-4c41-bccb-868bedefc9bf@TooeleCity">
            <a:extLst>
              <a:ext uri="{FF2B5EF4-FFF2-40B4-BE49-F238E27FC236}">
                <a16:creationId xmlns:a16="http://schemas.microsoft.com/office/drawing/2014/main" id="{619271DA-6369-483A-A9FB-9D9AEEA8D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71" y="1509981"/>
            <a:ext cx="5356728" cy="4099391"/>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44450">
            <a:solidFill>
              <a:srgbClr val="0070C0"/>
            </a:solidFill>
            <a:miter lim="800000"/>
            <a:headEnd/>
            <a:tailEnd/>
          </a:ln>
          <a:extLst/>
        </p:spPr>
      </p:pic>
      <p:pic>
        <p:nvPicPr>
          <p:cNvPr id="24580" name="Picture 4" descr="a8cb3a4c-3e6e-4559-9536-42f46b025a1f@TooeleCity">
            <a:extLst>
              <a:ext uri="{FF2B5EF4-FFF2-40B4-BE49-F238E27FC236}">
                <a16:creationId xmlns:a16="http://schemas.microsoft.com/office/drawing/2014/main" id="{85C2438A-3B64-45A5-B91D-6E24DA4D0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618" y="1509981"/>
            <a:ext cx="5356726" cy="4099390"/>
          </a:xfrm>
          <a:prstGeom prst="rect">
            <a:avLst/>
          </a:prstGeom>
          <a:noFill/>
          <a:ln w="444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E41BEFC-B9CC-4401-BEA2-3327A0739272}"/>
              </a:ext>
            </a:extLst>
          </p:cNvPr>
          <p:cNvSpPr txBox="1"/>
          <p:nvPr/>
        </p:nvSpPr>
        <p:spPr>
          <a:xfrm>
            <a:off x="1944628" y="308462"/>
            <a:ext cx="8436863"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TOOELE CITY GROUND WATER WELLS</a:t>
            </a:r>
            <a:endParaRPr lang="en-US" dirty="0"/>
          </a:p>
        </p:txBody>
      </p:sp>
      <p:sp>
        <p:nvSpPr>
          <p:cNvPr id="14" name="TextBox 13">
            <a:extLst>
              <a:ext uri="{FF2B5EF4-FFF2-40B4-BE49-F238E27FC236}">
                <a16:creationId xmlns:a16="http://schemas.microsoft.com/office/drawing/2014/main" id="{2C43539B-3518-4097-AF56-5F26C67BAE8C}"/>
              </a:ext>
            </a:extLst>
          </p:cNvPr>
          <p:cNvSpPr txBox="1"/>
          <p:nvPr/>
        </p:nvSpPr>
        <p:spPr>
          <a:xfrm>
            <a:off x="2568356" y="6186470"/>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sp>
        <p:nvSpPr>
          <p:cNvPr id="15" name="TextBox 14">
            <a:extLst>
              <a:ext uri="{FF2B5EF4-FFF2-40B4-BE49-F238E27FC236}">
                <a16:creationId xmlns:a16="http://schemas.microsoft.com/office/drawing/2014/main" id="{4FBF027E-DA57-4C65-A703-8FF9F68A5490}"/>
              </a:ext>
            </a:extLst>
          </p:cNvPr>
          <p:cNvSpPr txBox="1"/>
          <p:nvPr/>
        </p:nvSpPr>
        <p:spPr>
          <a:xfrm>
            <a:off x="774724" y="4575841"/>
            <a:ext cx="1593338" cy="769441"/>
          </a:xfrm>
          <a:prstGeom prst="rect">
            <a:avLst/>
          </a:prstGeom>
          <a:solidFill>
            <a:schemeClr val="bg1"/>
          </a:solidFill>
          <a:ln w="31750">
            <a:solidFill>
              <a:schemeClr val="accent1"/>
            </a:solidFill>
          </a:ln>
        </p:spPr>
        <p:txBody>
          <a:bodyPr wrap="square" rtlCol="0">
            <a:spAutoFit/>
          </a:bodyPr>
          <a:lstStyle/>
          <a:p>
            <a:r>
              <a:rPr lang="en-US" dirty="0"/>
              <a:t>England Acres</a:t>
            </a:r>
          </a:p>
          <a:p>
            <a:r>
              <a:rPr lang="en-US" dirty="0"/>
              <a:t>Well Head</a:t>
            </a:r>
          </a:p>
          <a:p>
            <a:endParaRPr lang="en-US" sz="800" dirty="0"/>
          </a:p>
        </p:txBody>
      </p:sp>
      <p:sp>
        <p:nvSpPr>
          <p:cNvPr id="16" name="TextBox 15">
            <a:extLst>
              <a:ext uri="{FF2B5EF4-FFF2-40B4-BE49-F238E27FC236}">
                <a16:creationId xmlns:a16="http://schemas.microsoft.com/office/drawing/2014/main" id="{47F8B88B-BD1F-481C-A3A8-6C26E7072AF3}"/>
              </a:ext>
            </a:extLst>
          </p:cNvPr>
          <p:cNvSpPr txBox="1"/>
          <p:nvPr/>
        </p:nvSpPr>
        <p:spPr>
          <a:xfrm>
            <a:off x="6507308" y="4575841"/>
            <a:ext cx="1593338" cy="769441"/>
          </a:xfrm>
          <a:prstGeom prst="rect">
            <a:avLst/>
          </a:prstGeom>
          <a:solidFill>
            <a:schemeClr val="bg1"/>
          </a:solidFill>
          <a:ln w="31750">
            <a:solidFill>
              <a:schemeClr val="accent1"/>
            </a:solidFill>
          </a:ln>
        </p:spPr>
        <p:txBody>
          <a:bodyPr wrap="square" rtlCol="0">
            <a:spAutoFit/>
          </a:bodyPr>
          <a:lstStyle/>
          <a:p>
            <a:r>
              <a:rPr lang="en-US" dirty="0"/>
              <a:t>England Acres</a:t>
            </a:r>
          </a:p>
          <a:p>
            <a:r>
              <a:rPr lang="en-US" dirty="0"/>
              <a:t>Booster Pumps</a:t>
            </a:r>
          </a:p>
          <a:p>
            <a:endParaRPr lang="en-US" sz="800" dirty="0"/>
          </a:p>
        </p:txBody>
      </p:sp>
    </p:spTree>
    <p:extLst>
      <p:ext uri="{BB962C8B-B14F-4D97-AF65-F5344CB8AC3E}">
        <p14:creationId xmlns:p14="http://schemas.microsoft.com/office/powerpoint/2010/main" val="18349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additive="base">
                                        <p:cTn id="17" dur="500" fill="hold"/>
                                        <p:tgtEl>
                                          <p:spTgt spid="24580"/>
                                        </p:tgtEl>
                                        <p:attrNameLst>
                                          <p:attrName>ppt_x</p:attrName>
                                        </p:attrNameLst>
                                      </p:cBhvr>
                                      <p:tavLst>
                                        <p:tav tm="0">
                                          <p:val>
                                            <p:strVal val="#ppt_x"/>
                                          </p:val>
                                        </p:tav>
                                        <p:tav tm="100000">
                                          <p:val>
                                            <p:strVal val="#ppt_x"/>
                                          </p:val>
                                        </p:tav>
                                      </p:tavLst>
                                    </p:anim>
                                    <p:anim calcmode="lin" valueType="num">
                                      <p:cBhvr additive="base">
                                        <p:cTn id="18" dur="500" fill="hold"/>
                                        <p:tgtEl>
                                          <p:spTgt spid="2458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25171-D9DA-42B6-80D5-2156CF8A855C}"/>
              </a:ext>
            </a:extLst>
          </p:cNvPr>
          <p:cNvPicPr>
            <a:picLocks noChangeAspect="1"/>
          </p:cNvPicPr>
          <p:nvPr/>
        </p:nvPicPr>
        <p:blipFill>
          <a:blip r:embed="rId3"/>
          <a:stretch>
            <a:fillRect/>
          </a:stretch>
        </p:blipFill>
        <p:spPr>
          <a:xfrm>
            <a:off x="0" y="5850632"/>
            <a:ext cx="1944628" cy="893066"/>
          </a:xfrm>
          <a:prstGeom prst="rect">
            <a:avLst/>
          </a:prstGeom>
        </p:spPr>
      </p:pic>
      <p:pic>
        <p:nvPicPr>
          <p:cNvPr id="18434" name="Picture 2" descr="Contact Us | Tooele City">
            <a:extLst>
              <a:ext uri="{FF2B5EF4-FFF2-40B4-BE49-F238E27FC236}">
                <a16:creationId xmlns:a16="http://schemas.microsoft.com/office/drawing/2014/main" id="{9FA626BE-605B-4FE6-8460-093D2121D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3" y="1573687"/>
            <a:ext cx="10827712" cy="4119238"/>
          </a:xfrm>
          <a:prstGeom prst="rect">
            <a:avLst/>
          </a:prstGeom>
          <a:noFill/>
          <a:ln w="476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5DE98D-10C6-4747-A3AB-D067538F60B6}"/>
              </a:ext>
            </a:extLst>
          </p:cNvPr>
          <p:cNvSpPr txBox="1"/>
          <p:nvPr/>
        </p:nvSpPr>
        <p:spPr>
          <a:xfrm>
            <a:off x="2568355" y="6250265"/>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sp>
        <p:nvSpPr>
          <p:cNvPr id="8" name="TextBox 7">
            <a:extLst>
              <a:ext uri="{FF2B5EF4-FFF2-40B4-BE49-F238E27FC236}">
                <a16:creationId xmlns:a16="http://schemas.microsoft.com/office/drawing/2014/main" id="{0467FB96-99BE-4842-93D3-A88F807100C9}"/>
              </a:ext>
            </a:extLst>
          </p:cNvPr>
          <p:cNvSpPr txBox="1"/>
          <p:nvPr/>
        </p:nvSpPr>
        <p:spPr>
          <a:xfrm>
            <a:off x="682143" y="457189"/>
            <a:ext cx="10827712"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What is Tooele City doing to Conserve Water? </a:t>
            </a:r>
            <a:endParaRPr lang="en-US" dirty="0"/>
          </a:p>
        </p:txBody>
      </p:sp>
    </p:spTree>
    <p:extLst>
      <p:ext uri="{BB962C8B-B14F-4D97-AF65-F5344CB8AC3E}">
        <p14:creationId xmlns:p14="http://schemas.microsoft.com/office/powerpoint/2010/main" val="329097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25171-D9DA-42B6-80D5-2156CF8A855C}"/>
              </a:ext>
            </a:extLst>
          </p:cNvPr>
          <p:cNvPicPr>
            <a:picLocks noChangeAspect="1"/>
          </p:cNvPicPr>
          <p:nvPr/>
        </p:nvPicPr>
        <p:blipFill>
          <a:blip r:embed="rId3"/>
          <a:stretch>
            <a:fillRect/>
          </a:stretch>
        </p:blipFill>
        <p:spPr>
          <a:xfrm>
            <a:off x="0" y="5850632"/>
            <a:ext cx="1944628" cy="893066"/>
          </a:xfrm>
          <a:prstGeom prst="rect">
            <a:avLst/>
          </a:prstGeom>
        </p:spPr>
      </p:pic>
      <p:sp>
        <p:nvSpPr>
          <p:cNvPr id="4" name="Title 1">
            <a:extLst>
              <a:ext uri="{FF2B5EF4-FFF2-40B4-BE49-F238E27FC236}">
                <a16:creationId xmlns:a16="http://schemas.microsoft.com/office/drawing/2014/main" id="{547000F3-2FE8-4C4F-97DE-6354CE937BEB}"/>
              </a:ext>
            </a:extLst>
          </p:cNvPr>
          <p:cNvSpPr txBox="1">
            <a:spLocks/>
          </p:cNvSpPr>
          <p:nvPr/>
        </p:nvSpPr>
        <p:spPr>
          <a:xfrm>
            <a:off x="2293677" y="2363094"/>
            <a:ext cx="7870643" cy="324434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285750" indent="-285750" algn="l">
              <a:buFont typeface="Arial" panose="020B0604020202020204" pitchFamily="34" charset="0"/>
              <a:buChar char="•"/>
            </a:pPr>
            <a:r>
              <a:rPr lang="en-US" sz="2800" dirty="0"/>
              <a:t>Water Early morning/evening </a:t>
            </a:r>
          </a:p>
          <a:p>
            <a:pPr marL="285750" indent="-285750" algn="l">
              <a:buFont typeface="Arial" panose="020B0604020202020204" pitchFamily="34" charset="0"/>
              <a:buChar char="•"/>
            </a:pPr>
            <a:r>
              <a:rPr lang="en-US" sz="2800" dirty="0"/>
              <a:t>320 = daily # of Gal. used by a family of (4)</a:t>
            </a:r>
          </a:p>
          <a:p>
            <a:pPr marL="285750" indent="-285750" algn="l">
              <a:buFont typeface="Arial" panose="020B0604020202020204" pitchFamily="34" charset="0"/>
              <a:buChar char="•"/>
            </a:pPr>
            <a:r>
              <a:rPr lang="en-US" sz="2800" dirty="0"/>
              <a:t>CARWASH SAVES MORE WATER THAN WASHING in driveway </a:t>
            </a:r>
          </a:p>
          <a:p>
            <a:pPr marL="285750" indent="-285750" algn="l">
              <a:buFont typeface="Arial" panose="020B0604020202020204" pitchFamily="34" charset="0"/>
              <a:buChar char="•"/>
            </a:pPr>
            <a:r>
              <a:rPr lang="en-US" sz="2800" dirty="0"/>
              <a:t>Encourage water conservation</a:t>
            </a:r>
          </a:p>
          <a:p>
            <a:pPr marL="285750" indent="-285750" algn="l">
              <a:buFont typeface="Arial" panose="020B0604020202020204" pitchFamily="34" charset="0"/>
              <a:buChar char="•"/>
            </a:pPr>
            <a:r>
              <a:rPr lang="en-US" sz="2800" dirty="0"/>
              <a:t>Take a five minute shower vs bath</a:t>
            </a:r>
          </a:p>
          <a:p>
            <a:pPr marL="285750" indent="-285750" algn="l">
              <a:buFont typeface="Arial" panose="020B0604020202020204" pitchFamily="34" charset="0"/>
              <a:buChar char="•"/>
            </a:pPr>
            <a:r>
              <a:rPr lang="en-US" sz="2800" dirty="0"/>
              <a:t>leaky toilet wastes more water per day than washing dishes, running garbage disposal or taking a long shower </a:t>
            </a:r>
          </a:p>
          <a:p>
            <a:pPr marL="285750" indent="-285750" algn="l">
              <a:buFont typeface="Arial" panose="020B0604020202020204" pitchFamily="34" charset="0"/>
              <a:buChar char="•"/>
            </a:pPr>
            <a:r>
              <a:rPr lang="en-US" sz="2800" dirty="0"/>
              <a:t>It is not okay to flush items down the toilet such as: </a:t>
            </a:r>
            <a:br>
              <a:rPr lang="en-US" sz="2800" dirty="0"/>
            </a:br>
            <a:r>
              <a:rPr lang="en-US" sz="2800" dirty="0"/>
              <a:t>cotton balls, wipes, tissues, etc. </a:t>
            </a:r>
            <a:br>
              <a:rPr lang="en-US" sz="1800" dirty="0"/>
            </a:br>
            <a:br>
              <a:rPr lang="en-US" sz="1800" dirty="0"/>
            </a:br>
            <a:endParaRPr lang="en-US" sz="1800" dirty="0"/>
          </a:p>
        </p:txBody>
      </p:sp>
      <p:sp>
        <p:nvSpPr>
          <p:cNvPr id="17" name="TextBox 16">
            <a:extLst>
              <a:ext uri="{FF2B5EF4-FFF2-40B4-BE49-F238E27FC236}">
                <a16:creationId xmlns:a16="http://schemas.microsoft.com/office/drawing/2014/main" id="{F9FE3133-5D7D-488F-96B9-7AE96BF79ACC}"/>
              </a:ext>
            </a:extLst>
          </p:cNvPr>
          <p:cNvSpPr txBox="1"/>
          <p:nvPr/>
        </p:nvSpPr>
        <p:spPr>
          <a:xfrm>
            <a:off x="2544846" y="245823"/>
            <a:ext cx="7102308"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How Can I Conserve Water?</a:t>
            </a:r>
            <a:endParaRPr lang="en-US" dirty="0"/>
          </a:p>
        </p:txBody>
      </p:sp>
      <p:sp>
        <p:nvSpPr>
          <p:cNvPr id="20" name="TextBox 19">
            <a:extLst>
              <a:ext uri="{FF2B5EF4-FFF2-40B4-BE49-F238E27FC236}">
                <a16:creationId xmlns:a16="http://schemas.microsoft.com/office/drawing/2014/main" id="{1C7C7E97-CE73-4507-81BF-E55B9080C745}"/>
              </a:ext>
            </a:extLst>
          </p:cNvPr>
          <p:cNvSpPr txBox="1"/>
          <p:nvPr/>
        </p:nvSpPr>
        <p:spPr>
          <a:xfrm>
            <a:off x="2568355" y="6297165"/>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pic>
        <p:nvPicPr>
          <p:cNvPr id="7178" name="Picture 10" descr="circle-icon-water | San Francisco-Marin Food Bank">
            <a:extLst>
              <a:ext uri="{FF2B5EF4-FFF2-40B4-BE49-F238E27FC236}">
                <a16:creationId xmlns:a16="http://schemas.microsoft.com/office/drawing/2014/main" id="{CDC5A5FD-AE26-47A6-B885-EB4F18288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8607" y="588751"/>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174953-DD14-40EB-B766-A5BAA28D099D}"/>
              </a:ext>
            </a:extLst>
          </p:cNvPr>
          <p:cNvPicPr>
            <a:picLocks noChangeAspect="1"/>
          </p:cNvPicPr>
          <p:nvPr/>
        </p:nvPicPr>
        <p:blipFill>
          <a:blip r:embed="rId5"/>
          <a:stretch>
            <a:fillRect/>
          </a:stretch>
        </p:blipFill>
        <p:spPr>
          <a:xfrm>
            <a:off x="32810" y="1471099"/>
            <a:ext cx="2127867" cy="1659141"/>
          </a:xfrm>
          <a:prstGeom prst="rect">
            <a:avLst/>
          </a:prstGeom>
        </p:spPr>
      </p:pic>
      <p:pic>
        <p:nvPicPr>
          <p:cNvPr id="2052" name="Picture 4" descr="TOILET Vector Icons free download in SVG, PNG Format">
            <a:extLst>
              <a:ext uri="{FF2B5EF4-FFF2-40B4-BE49-F238E27FC236}">
                <a16:creationId xmlns:a16="http://schemas.microsoft.com/office/drawing/2014/main" id="{5F0C5EE8-55DD-4B74-A7EA-D3D9457B6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1320" y="4676448"/>
            <a:ext cx="2067250" cy="20672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hower - Free miscellaneous icons">
            <a:extLst>
              <a:ext uri="{FF2B5EF4-FFF2-40B4-BE49-F238E27FC236}">
                <a16:creationId xmlns:a16="http://schemas.microsoft.com/office/drawing/2014/main" id="{9E4BCD64-3A84-4AA1-988F-B404A3A58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27" y="3558677"/>
            <a:ext cx="2067250" cy="20672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lue alarm clock as a icon free image download">
            <a:extLst>
              <a:ext uri="{FF2B5EF4-FFF2-40B4-BE49-F238E27FC236}">
                <a16:creationId xmlns:a16="http://schemas.microsoft.com/office/drawing/2014/main" id="{764BEE05-66D7-4BB5-B99C-C940B7AF47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2728" y="2455242"/>
            <a:ext cx="2432538" cy="243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95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pic>
        <p:nvPicPr>
          <p:cNvPr id="6" name="Picture 5">
            <a:extLst>
              <a:ext uri="{FF2B5EF4-FFF2-40B4-BE49-F238E27FC236}">
                <a16:creationId xmlns:a16="http://schemas.microsoft.com/office/drawing/2014/main" id="{2367213A-8F63-4D56-A478-423248DBD4AC}"/>
              </a:ext>
            </a:extLst>
          </p:cNvPr>
          <p:cNvPicPr>
            <a:picLocks noChangeAspect="1"/>
          </p:cNvPicPr>
          <p:nvPr/>
        </p:nvPicPr>
        <p:blipFill>
          <a:blip r:embed="rId3"/>
          <a:stretch>
            <a:fillRect/>
          </a:stretch>
        </p:blipFill>
        <p:spPr>
          <a:xfrm>
            <a:off x="0" y="5850632"/>
            <a:ext cx="1944628" cy="893066"/>
          </a:xfrm>
          <a:prstGeom prst="rect">
            <a:avLst/>
          </a:prstGeom>
        </p:spPr>
      </p:pic>
      <p:sp>
        <p:nvSpPr>
          <p:cNvPr id="10" name="TextBox 9">
            <a:extLst>
              <a:ext uri="{FF2B5EF4-FFF2-40B4-BE49-F238E27FC236}">
                <a16:creationId xmlns:a16="http://schemas.microsoft.com/office/drawing/2014/main" id="{933793A7-4E97-430B-8D10-FADF9F8AA98D}"/>
              </a:ext>
            </a:extLst>
          </p:cNvPr>
          <p:cNvSpPr txBox="1"/>
          <p:nvPr/>
        </p:nvSpPr>
        <p:spPr>
          <a:xfrm>
            <a:off x="1936289" y="289321"/>
            <a:ext cx="8436863"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WATER CONSERVATION SCHEDULE</a:t>
            </a:r>
            <a:endParaRPr lang="en-US" dirty="0"/>
          </a:p>
        </p:txBody>
      </p:sp>
      <p:sp>
        <p:nvSpPr>
          <p:cNvPr id="11" name="TextBox 10">
            <a:extLst>
              <a:ext uri="{FF2B5EF4-FFF2-40B4-BE49-F238E27FC236}">
                <a16:creationId xmlns:a16="http://schemas.microsoft.com/office/drawing/2014/main" id="{41F5458E-C740-40D5-89F6-72F46AF7189D}"/>
              </a:ext>
            </a:extLst>
          </p:cNvPr>
          <p:cNvSpPr txBox="1"/>
          <p:nvPr/>
        </p:nvSpPr>
        <p:spPr>
          <a:xfrm>
            <a:off x="2568356" y="6168569"/>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pic>
        <p:nvPicPr>
          <p:cNvPr id="8" name="Picture 7">
            <a:extLst>
              <a:ext uri="{FF2B5EF4-FFF2-40B4-BE49-F238E27FC236}">
                <a16:creationId xmlns:a16="http://schemas.microsoft.com/office/drawing/2014/main" id="{133D6AF6-8B12-4986-BB6C-E5DA883368A3}"/>
              </a:ext>
            </a:extLst>
          </p:cNvPr>
          <p:cNvPicPr>
            <a:picLocks noChangeAspect="1"/>
          </p:cNvPicPr>
          <p:nvPr/>
        </p:nvPicPr>
        <p:blipFill>
          <a:blip r:embed="rId4"/>
          <a:stretch>
            <a:fillRect/>
          </a:stretch>
        </p:blipFill>
        <p:spPr>
          <a:xfrm>
            <a:off x="918927" y="1270704"/>
            <a:ext cx="3298857" cy="4497050"/>
          </a:xfrm>
          <a:prstGeom prst="rect">
            <a:avLst/>
          </a:prstGeom>
        </p:spPr>
      </p:pic>
      <p:pic>
        <p:nvPicPr>
          <p:cNvPr id="12" name="Picture 11">
            <a:extLst>
              <a:ext uri="{FF2B5EF4-FFF2-40B4-BE49-F238E27FC236}">
                <a16:creationId xmlns:a16="http://schemas.microsoft.com/office/drawing/2014/main" id="{12718B5F-ED61-454B-9191-87B429CD1E2B}"/>
              </a:ext>
            </a:extLst>
          </p:cNvPr>
          <p:cNvPicPr>
            <a:picLocks noChangeAspect="1"/>
          </p:cNvPicPr>
          <p:nvPr/>
        </p:nvPicPr>
        <p:blipFill>
          <a:blip r:embed="rId5"/>
          <a:stretch>
            <a:fillRect/>
          </a:stretch>
        </p:blipFill>
        <p:spPr>
          <a:xfrm>
            <a:off x="4739681" y="1146907"/>
            <a:ext cx="2712637" cy="4908581"/>
          </a:xfrm>
          <a:prstGeom prst="rect">
            <a:avLst/>
          </a:prstGeom>
        </p:spPr>
      </p:pic>
      <p:sp>
        <p:nvSpPr>
          <p:cNvPr id="13" name="TextBox 12">
            <a:extLst>
              <a:ext uri="{FF2B5EF4-FFF2-40B4-BE49-F238E27FC236}">
                <a16:creationId xmlns:a16="http://schemas.microsoft.com/office/drawing/2014/main" id="{D909B068-9D9F-494C-81D9-24B979DAA65C}"/>
              </a:ext>
            </a:extLst>
          </p:cNvPr>
          <p:cNvSpPr txBox="1"/>
          <p:nvPr/>
        </p:nvSpPr>
        <p:spPr>
          <a:xfrm>
            <a:off x="7974216" y="1270704"/>
            <a:ext cx="3298857" cy="4601260"/>
          </a:xfrm>
          <a:prstGeom prst="rect">
            <a:avLst/>
          </a:prstGeom>
          <a:solidFill>
            <a:schemeClr val="bg1"/>
          </a:solidFill>
        </p:spPr>
        <p:txBody>
          <a:bodyPr wrap="square" rtlCol="0">
            <a:spAutoFit/>
          </a:bodyPr>
          <a:lstStyle/>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r>
              <a:rPr lang="en-US" sz="2500" dirty="0"/>
              <a:t>Outdoor watering Not Permitted Sundays</a:t>
            </a:r>
          </a:p>
          <a:p>
            <a:pPr marL="285750" indent="-285750">
              <a:buFont typeface="Arial" panose="020B0604020202020204" pitchFamily="34" charset="0"/>
              <a:buChar char="•"/>
            </a:pPr>
            <a:r>
              <a:rPr lang="en-US" sz="2500" dirty="0"/>
              <a:t>Irrigate By Zone</a:t>
            </a:r>
          </a:p>
          <a:p>
            <a:pPr marL="285750" indent="-285750">
              <a:buFont typeface="Arial" panose="020B0604020202020204" pitchFamily="34" charset="0"/>
              <a:buChar char="•"/>
            </a:pPr>
            <a:r>
              <a:rPr lang="en-US" sz="2500" dirty="0"/>
              <a:t>Hand Water Dry Spots</a:t>
            </a:r>
          </a:p>
          <a:p>
            <a:pPr marL="285750" indent="-285750">
              <a:buFont typeface="Arial" panose="020B0604020202020204" pitchFamily="34" charset="0"/>
              <a:buChar char="•"/>
            </a:pPr>
            <a:r>
              <a:rPr lang="en-US" sz="2500" dirty="0"/>
              <a:t>Repair Your Sprinklers</a:t>
            </a:r>
          </a:p>
          <a:p>
            <a:pPr marL="285750" indent="-285750">
              <a:buFont typeface="Arial" panose="020B0604020202020204" pitchFamily="34" charset="0"/>
              <a:buChar char="•"/>
            </a:pPr>
            <a:r>
              <a:rPr lang="en-US" sz="2500" dirty="0"/>
              <a:t>Use Your Broom</a:t>
            </a:r>
          </a:p>
          <a:p>
            <a:pPr marL="285750" indent="-285750">
              <a:buFont typeface="Arial" panose="020B0604020202020204" pitchFamily="34" charset="0"/>
              <a:buChar char="•"/>
            </a:pPr>
            <a:endParaRPr lang="en-US" sz="2500" dirty="0"/>
          </a:p>
          <a:p>
            <a:pPr algn="ctr"/>
            <a:r>
              <a:rPr lang="en-US" sz="2500" dirty="0"/>
              <a:t>For more tips visit:</a:t>
            </a:r>
            <a:br>
              <a:rPr lang="en-US" sz="2500" dirty="0"/>
            </a:br>
            <a:r>
              <a:rPr lang="en-US" sz="2500" dirty="0">
                <a:hlinkClick r:id="rId6"/>
              </a:rPr>
              <a:t>www.waterwiseutah.org</a:t>
            </a:r>
            <a:endParaRPr lang="en-US" sz="2500" dirty="0"/>
          </a:p>
          <a:p>
            <a:endParaRPr lang="en-US" dirty="0"/>
          </a:p>
        </p:txBody>
      </p:sp>
    </p:spTree>
    <p:extLst>
      <p:ext uri="{BB962C8B-B14F-4D97-AF65-F5344CB8AC3E}">
        <p14:creationId xmlns:p14="http://schemas.microsoft.com/office/powerpoint/2010/main" val="17702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additive="base">
                                        <p:cTn id="3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B2AA23-02E2-445C-8FF5-118EBF6C5953}"/>
              </a:ext>
            </a:extLst>
          </p:cNvPr>
          <p:cNvSpPr txBox="1">
            <a:spLocks/>
          </p:cNvSpPr>
          <p:nvPr/>
        </p:nvSpPr>
        <p:spPr>
          <a:xfrm>
            <a:off x="-123857" y="92729"/>
            <a:ext cx="12557156" cy="1101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br>
              <a:rPr lang="en-US" dirty="0"/>
            </a:br>
            <a:endParaRPr lang="en-US" dirty="0"/>
          </a:p>
        </p:txBody>
      </p:sp>
      <p:pic>
        <p:nvPicPr>
          <p:cNvPr id="6" name="Picture 5">
            <a:extLst>
              <a:ext uri="{FF2B5EF4-FFF2-40B4-BE49-F238E27FC236}">
                <a16:creationId xmlns:a16="http://schemas.microsoft.com/office/drawing/2014/main" id="{2367213A-8F63-4D56-A478-423248DBD4AC}"/>
              </a:ext>
            </a:extLst>
          </p:cNvPr>
          <p:cNvPicPr>
            <a:picLocks noChangeAspect="1"/>
          </p:cNvPicPr>
          <p:nvPr/>
        </p:nvPicPr>
        <p:blipFill>
          <a:blip r:embed="rId3"/>
          <a:stretch>
            <a:fillRect/>
          </a:stretch>
        </p:blipFill>
        <p:spPr>
          <a:xfrm>
            <a:off x="0" y="5850632"/>
            <a:ext cx="1944628" cy="893066"/>
          </a:xfrm>
          <a:prstGeom prst="rect">
            <a:avLst/>
          </a:prstGeom>
        </p:spPr>
      </p:pic>
      <p:sp>
        <p:nvSpPr>
          <p:cNvPr id="10" name="TextBox 9">
            <a:extLst>
              <a:ext uri="{FF2B5EF4-FFF2-40B4-BE49-F238E27FC236}">
                <a16:creationId xmlns:a16="http://schemas.microsoft.com/office/drawing/2014/main" id="{777543F0-33AC-447F-BE32-2DB1FB9891D8}"/>
              </a:ext>
            </a:extLst>
          </p:cNvPr>
          <p:cNvSpPr txBox="1"/>
          <p:nvPr/>
        </p:nvSpPr>
        <p:spPr>
          <a:xfrm>
            <a:off x="2438865" y="384901"/>
            <a:ext cx="7314262" cy="707886"/>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4000" b="1" dirty="0">
                <a:solidFill>
                  <a:srgbClr val="0070C0"/>
                </a:solidFill>
              </a:rPr>
              <a:t>UTAH PROGRAMS AND REBATES</a:t>
            </a:r>
            <a:endParaRPr lang="en-US" dirty="0"/>
          </a:p>
        </p:txBody>
      </p:sp>
      <p:sp>
        <p:nvSpPr>
          <p:cNvPr id="11" name="Rectangle 10">
            <a:extLst>
              <a:ext uri="{FF2B5EF4-FFF2-40B4-BE49-F238E27FC236}">
                <a16:creationId xmlns:a16="http://schemas.microsoft.com/office/drawing/2014/main" id="{9536077C-EEE0-4103-B278-F37E706517E1}"/>
              </a:ext>
            </a:extLst>
          </p:cNvPr>
          <p:cNvSpPr/>
          <p:nvPr/>
        </p:nvSpPr>
        <p:spPr>
          <a:xfrm>
            <a:off x="6474682" y="2049585"/>
            <a:ext cx="5499006" cy="2062103"/>
          </a:xfrm>
          <a:prstGeom prst="rect">
            <a:avLst/>
          </a:prstGeom>
        </p:spPr>
        <p:txBody>
          <a:bodyPr wrap="none">
            <a:spAutoFit/>
          </a:bodyPr>
          <a:lstStyle/>
          <a:p>
            <a:pPr algn="ctr"/>
            <a:r>
              <a:rPr lang="en-US" sz="3200" b="1" dirty="0"/>
              <a:t>UTAH WATER SAVERS WEBSITE</a:t>
            </a:r>
            <a:br>
              <a:rPr lang="en-US" sz="3200" dirty="0"/>
            </a:br>
            <a:r>
              <a:rPr lang="en-US" sz="3200" dirty="0">
                <a:hlinkClick r:id="rId4"/>
              </a:rPr>
              <a:t>https://utahwatersavers.com/</a:t>
            </a:r>
            <a:endParaRPr lang="en-US" sz="3200" dirty="0"/>
          </a:p>
          <a:p>
            <a:pPr marL="285750" indent="-285750">
              <a:buFont typeface="Arial" panose="020B0604020202020204" pitchFamily="34" charset="0"/>
              <a:buChar char="•"/>
            </a:pPr>
            <a:r>
              <a:rPr lang="en-US" sz="3200" dirty="0"/>
              <a:t>TOILET REPLACEMENT</a:t>
            </a:r>
          </a:p>
          <a:p>
            <a:pPr marL="285750" indent="-285750">
              <a:buFont typeface="Arial" panose="020B0604020202020204" pitchFamily="34" charset="0"/>
              <a:buChar char="•"/>
            </a:pPr>
            <a:r>
              <a:rPr lang="en-US" sz="3200" dirty="0"/>
              <a:t>SMART CONTROLLER REBATES</a:t>
            </a:r>
          </a:p>
        </p:txBody>
      </p:sp>
      <p:sp>
        <p:nvSpPr>
          <p:cNvPr id="12" name="TextBox 11">
            <a:extLst>
              <a:ext uri="{FF2B5EF4-FFF2-40B4-BE49-F238E27FC236}">
                <a16:creationId xmlns:a16="http://schemas.microsoft.com/office/drawing/2014/main" id="{BFA7B8EA-456B-4941-A0F1-E7BD48F46B48}"/>
              </a:ext>
            </a:extLst>
          </p:cNvPr>
          <p:cNvSpPr txBox="1"/>
          <p:nvPr/>
        </p:nvSpPr>
        <p:spPr>
          <a:xfrm>
            <a:off x="2568352" y="6297165"/>
            <a:ext cx="7055288" cy="400110"/>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38100">
            <a:solidFill>
              <a:schemeClr val="accent1"/>
            </a:solidFill>
          </a:ln>
        </p:spPr>
        <p:txBody>
          <a:bodyPr wrap="square" rtlCol="0">
            <a:spAutoFit/>
          </a:bodyPr>
          <a:lstStyle/>
          <a:p>
            <a:pPr algn="ctr"/>
            <a:r>
              <a:rPr lang="en-US" sz="2000" b="1" dirty="0">
                <a:solidFill>
                  <a:srgbClr val="0070C0"/>
                </a:solidFill>
              </a:rPr>
              <a:t>WATER CONSERVATION </a:t>
            </a:r>
            <a:r>
              <a:rPr lang="en-US" dirty="0"/>
              <a:t>MONDAY WITH THE MAYOR MAY 2, 2022</a:t>
            </a:r>
          </a:p>
        </p:txBody>
      </p:sp>
      <p:pic>
        <p:nvPicPr>
          <p:cNvPr id="13" name="Picture 12">
            <a:extLst>
              <a:ext uri="{FF2B5EF4-FFF2-40B4-BE49-F238E27FC236}">
                <a16:creationId xmlns:a16="http://schemas.microsoft.com/office/drawing/2014/main" id="{C8ABEFD5-33EB-4C25-AE96-45982FD0337B}"/>
              </a:ext>
            </a:extLst>
          </p:cNvPr>
          <p:cNvPicPr>
            <a:picLocks noChangeAspect="1"/>
          </p:cNvPicPr>
          <p:nvPr/>
        </p:nvPicPr>
        <p:blipFill>
          <a:blip r:embed="rId5"/>
          <a:stretch>
            <a:fillRect/>
          </a:stretch>
        </p:blipFill>
        <p:spPr>
          <a:xfrm>
            <a:off x="310090" y="1520679"/>
            <a:ext cx="6164592" cy="4003074"/>
          </a:xfrm>
          <a:prstGeom prst="rect">
            <a:avLst/>
          </a:prstGeom>
        </p:spPr>
      </p:pic>
    </p:spTree>
    <p:extLst>
      <p:ext uri="{BB962C8B-B14F-4D97-AF65-F5344CB8AC3E}">
        <p14:creationId xmlns:p14="http://schemas.microsoft.com/office/powerpoint/2010/main" val="3405016805"/>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3812</TotalTime>
  <Words>2280</Words>
  <Application>Microsoft Office PowerPoint</Application>
  <PresentationFormat>Widescreen</PresentationFormat>
  <Paragraphs>190</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Gotham-Light</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Tooele City public works</dc:title>
  <dc:creator>Tiffany Day</dc:creator>
  <cp:lastModifiedBy>Terra Sherwood</cp:lastModifiedBy>
  <cp:revision>103</cp:revision>
  <cp:lastPrinted>2022-05-02T20:03:00Z</cp:lastPrinted>
  <dcterms:created xsi:type="dcterms:W3CDTF">2022-04-06T18:13:25Z</dcterms:created>
  <dcterms:modified xsi:type="dcterms:W3CDTF">2022-05-02T22:56:41Z</dcterms:modified>
</cp:coreProperties>
</file>